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89" r:id="rId6"/>
    <p:sldId id="365" r:id="rId7"/>
    <p:sldId id="340" r:id="rId8"/>
    <p:sldId id="373" r:id="rId9"/>
    <p:sldId id="358" r:id="rId10"/>
    <p:sldId id="351" r:id="rId11"/>
    <p:sldId id="355" r:id="rId12"/>
    <p:sldId id="361" r:id="rId13"/>
    <p:sldId id="291" r:id="rId14"/>
    <p:sldId id="374" r:id="rId15"/>
    <p:sldId id="333" r:id="rId16"/>
    <p:sldId id="371" r:id="rId17"/>
    <p:sldId id="367" r:id="rId18"/>
    <p:sldId id="372" r:id="rId19"/>
    <p:sldId id="343" r:id="rId20"/>
    <p:sldId id="341" r:id="rId21"/>
    <p:sldId id="334" r:id="rId22"/>
    <p:sldId id="335" r:id="rId23"/>
    <p:sldId id="336" r:id="rId24"/>
    <p:sldId id="337" r:id="rId25"/>
    <p:sldId id="338" r:id="rId26"/>
    <p:sldId id="339" r:id="rId27"/>
    <p:sldId id="370" r:id="rId28"/>
    <p:sldId id="362" r:id="rId29"/>
    <p:sldId id="344" r:id="rId30"/>
    <p:sldId id="345" r:id="rId31"/>
    <p:sldId id="363" r:id="rId32"/>
    <p:sldId id="368" r:id="rId33"/>
    <p:sldId id="369" r:id="rId34"/>
    <p:sldId id="357" r:id="rId35"/>
    <p:sldId id="356" r:id="rId36"/>
    <p:sldId id="347" r:id="rId37"/>
    <p:sldId id="348" r:id="rId38"/>
    <p:sldId id="349" r:id="rId39"/>
    <p:sldId id="309" r:id="rId40"/>
    <p:sldId id="35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ria Galvarro, F." initials="SGF" lastIdx="1" clrIdx="0">
    <p:extLst>
      <p:ext uri="{19B8F6BF-5375-455C-9EA6-DF929625EA0E}">
        <p15:presenceInfo xmlns:p15="http://schemas.microsoft.com/office/powerpoint/2012/main" userId="S::f.soria.galvarro@accenture.com::71b7e30b-3c59-40a0-9c13-2bbca45586dc" providerId="AD"/>
      </p:ext>
    </p:extLst>
  </p:cmAuthor>
  <p:cmAuthor id="2" name="Moro, Luis" initials="ML" lastIdx="5" clrIdx="1">
    <p:extLst>
      <p:ext uri="{19B8F6BF-5375-455C-9EA6-DF929625EA0E}">
        <p15:presenceInfo xmlns:p15="http://schemas.microsoft.com/office/powerpoint/2012/main" userId="S::luis.moro@accenture.com::d92c5b60-a5a9-4ffe-bde8-c0c2b95b4906" providerId="AD"/>
      </p:ext>
    </p:extLst>
  </p:cmAuthor>
  <p:cmAuthor id="3" name="Orellana Salazar, S." initials="OSS" lastIdx="2" clrIdx="2">
    <p:extLst>
      <p:ext uri="{19B8F6BF-5375-455C-9EA6-DF929625EA0E}">
        <p15:presenceInfo xmlns:p15="http://schemas.microsoft.com/office/powerpoint/2012/main" userId="S::s.orellana.salazar@accenture.com::880fc5e5-6d6a-4ace-947f-d03f5e0386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BF6"/>
    <a:srgbClr val="02C9FF"/>
    <a:srgbClr val="5B9BD5"/>
    <a:srgbClr val="5249D2"/>
    <a:srgbClr val="002060"/>
    <a:srgbClr val="1F3864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1017-F0D3-4291-92B2-C4BDA81DE9FE}" v="3" dt="2020-03-10T18:53:08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/>
    <p:restoredTop sz="96959" autoAdjust="0"/>
  </p:normalViewPr>
  <p:slideViewPr>
    <p:cSldViewPr snapToGrid="0">
      <p:cViewPr varScale="1">
        <p:scale>
          <a:sx n="139" d="100"/>
          <a:sy n="13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04T03:11:23.038" idx="4">
    <p:pos x="10" y="10"/>
    <p:text>Como dejó el equipo Itau Brasil??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04T03:11:52.731" idx="5">
    <p:pos x="10" y="10"/>
    <p:text>Que mejorias hicimos o estamos haciendo??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04T03:11:03.804" idx="3">
    <p:pos x="10" y="10"/>
    <p:text>QUe mejorias ya hicimos o estamos trabajando actualmente??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67C32-DB42-46E3-839F-8338A50D8BD6}" type="datetimeFigureOut">
              <a:rPr lang="es-ES" smtClean="0"/>
              <a:t>18/3/20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7745D-D36D-44AB-AFD7-97D04159EC0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22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01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/>
              <a:t>Iniciar dando una breve explicación de qué es DevOps y como puede ayudar a mejorar los productos y servicios de los que la implementan.</a:t>
            </a:r>
          </a:p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7745D-D36D-44AB-AFD7-97D04159EC0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8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que ganamos con las mejorías que estamos proponiendo??</a:t>
            </a:r>
          </a:p>
          <a:p>
            <a:r>
              <a:rPr lang="es-ES" dirty="0"/>
              <a:t>Controle de las versiones</a:t>
            </a:r>
          </a:p>
          <a:p>
            <a:r>
              <a:rPr lang="es-ES" dirty="0" err="1"/>
              <a:t>RollBack</a:t>
            </a:r>
            <a:endParaRPr lang="es-ES" dirty="0"/>
          </a:p>
          <a:p>
            <a:r>
              <a:rPr lang="es-ES" dirty="0"/>
              <a:t>Control para Auditoria</a:t>
            </a:r>
          </a:p>
          <a:p>
            <a:r>
              <a:rPr lang="es-ES" dirty="0"/>
              <a:t>Independencia de Brasil</a:t>
            </a:r>
          </a:p>
          <a:p>
            <a:r>
              <a:rPr lang="es-ES" dirty="0"/>
              <a:t>Mayor Productividad para equipos de desarrollo y Transición</a:t>
            </a:r>
          </a:p>
          <a:p>
            <a:r>
              <a:rPr lang="es-ES" dirty="0"/>
              <a:t>Reducción de riesgos por menos trabajos manuales</a:t>
            </a:r>
          </a:p>
          <a:p>
            <a:endParaRPr lang="es-ES" dirty="0"/>
          </a:p>
          <a:p>
            <a:r>
              <a:rPr lang="es-ES" dirty="0"/>
              <a:t>Tener esa lamina más sencilla, hablando sobre los pasos, y explicarse poco a poco cada parte.</a:t>
            </a:r>
          </a:p>
          <a:p>
            <a:r>
              <a:rPr lang="es-ES" dirty="0"/>
              <a:t>Mostrar como es hoy y después cual es nuestra propuesta.</a:t>
            </a:r>
          </a:p>
          <a:p>
            <a:endParaRPr lang="es-ES" dirty="0"/>
          </a:p>
          <a:p>
            <a:r>
              <a:rPr lang="es-ES" dirty="0"/>
              <a:t>Validar con Vitor.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7745D-D36D-44AB-AFD7-97D04159EC0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444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Hablar que ganamos con las mejorías que estamos proponiendo??</a:t>
            </a:r>
          </a:p>
          <a:p>
            <a:r>
              <a:rPr lang="es-ES"/>
              <a:t>Controle de las versiones</a:t>
            </a:r>
          </a:p>
          <a:p>
            <a:r>
              <a:rPr lang="es-ES" err="1"/>
              <a:t>RollBack</a:t>
            </a:r>
            <a:endParaRPr lang="es-ES"/>
          </a:p>
          <a:p>
            <a:r>
              <a:rPr lang="es-ES"/>
              <a:t>Control para Auditoria</a:t>
            </a:r>
          </a:p>
          <a:p>
            <a:r>
              <a:rPr lang="es-ES"/>
              <a:t>Independencia de Brasil</a:t>
            </a:r>
          </a:p>
          <a:p>
            <a:r>
              <a:rPr lang="es-ES"/>
              <a:t>Mayor Productividad para equipos de desarrollo y Transición</a:t>
            </a:r>
          </a:p>
          <a:p>
            <a:r>
              <a:rPr lang="es-ES"/>
              <a:t>Reducción de riesgos por menos trabajos manuales</a:t>
            </a:r>
          </a:p>
          <a:p>
            <a:endParaRPr lang="es-ES"/>
          </a:p>
          <a:p>
            <a:r>
              <a:rPr lang="es-ES"/>
              <a:t>Tener esa lamina más sencilla, hablando sobre los pasos, y explicarse poco a poco cada parte.</a:t>
            </a:r>
          </a:p>
          <a:p>
            <a:r>
              <a:rPr lang="es-ES"/>
              <a:t>Mostrar como es hoy y después cual es nuestra propuesta.</a:t>
            </a:r>
          </a:p>
          <a:p>
            <a:endParaRPr lang="es-ES"/>
          </a:p>
          <a:p>
            <a:r>
              <a:rPr lang="es-ES"/>
              <a:t>Validar con Vitor.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7745D-D36D-44AB-AFD7-97D04159EC0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2551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que ganamos con las mejorías que estamos proponiendo??</a:t>
            </a:r>
          </a:p>
          <a:p>
            <a:r>
              <a:rPr lang="es-ES" dirty="0"/>
              <a:t>Controle de las versiones</a:t>
            </a:r>
          </a:p>
          <a:p>
            <a:r>
              <a:rPr lang="es-ES" dirty="0" err="1"/>
              <a:t>RollBack</a:t>
            </a:r>
            <a:endParaRPr lang="es-ES" dirty="0"/>
          </a:p>
          <a:p>
            <a:r>
              <a:rPr lang="es-ES" dirty="0"/>
              <a:t>Control para Auditoria</a:t>
            </a:r>
          </a:p>
          <a:p>
            <a:r>
              <a:rPr lang="es-ES" dirty="0"/>
              <a:t>Independencia de Brasil</a:t>
            </a:r>
          </a:p>
          <a:p>
            <a:r>
              <a:rPr lang="es-ES" dirty="0"/>
              <a:t>Mayor Productividad para equipos de desarrollo y Transición</a:t>
            </a:r>
          </a:p>
          <a:p>
            <a:r>
              <a:rPr lang="es-ES" dirty="0"/>
              <a:t>Reducción de riesgos por menos trabajos manuales</a:t>
            </a:r>
          </a:p>
          <a:p>
            <a:endParaRPr lang="es-ES" dirty="0"/>
          </a:p>
          <a:p>
            <a:r>
              <a:rPr lang="es-ES" dirty="0"/>
              <a:t>Tener esa lamina más sencilla, hablando sobre los pasos, y explicarse poco a poco cada parte.</a:t>
            </a:r>
          </a:p>
          <a:p>
            <a:r>
              <a:rPr lang="es-ES" dirty="0"/>
              <a:t>Mostrar como es hoy y después cual es nuestra propuesta.</a:t>
            </a:r>
          </a:p>
          <a:p>
            <a:endParaRPr lang="es-ES" dirty="0"/>
          </a:p>
          <a:p>
            <a:r>
              <a:rPr lang="es-ES" dirty="0"/>
              <a:t>Validar con Vitor.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7745D-D36D-44AB-AFD7-97D04159EC0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18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Aquí es importante que mostremos como es la solución actual, con los pipelines en Brasil y cuales problemas eso nos trae.</a:t>
            </a:r>
          </a:p>
          <a:p>
            <a:r>
              <a:rPr lang="es-ES"/>
              <a:t>Después hacemos un nuevo </a:t>
            </a:r>
            <a:r>
              <a:rPr lang="es-ES" err="1"/>
              <a:t>Slide</a:t>
            </a:r>
            <a:r>
              <a:rPr lang="es-ES"/>
              <a:t> con la nuestra propuesta y las mejorías que trae.</a:t>
            </a:r>
          </a:p>
          <a:p>
            <a:r>
              <a:rPr lang="es-ES"/>
              <a:t>Tanto Android como iOS hacen de la misma forma la parte de integración de código, pruebas y </a:t>
            </a:r>
            <a:r>
              <a:rPr lang="es-ES" err="1"/>
              <a:t>build</a:t>
            </a:r>
            <a:r>
              <a:rPr lang="es-ES"/>
              <a:t> de app.</a:t>
            </a:r>
          </a:p>
          <a:p>
            <a:r>
              <a:rPr lang="es-ES"/>
              <a:t>Validar con Davi y Mauricio.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7745D-D36D-44AB-AFD7-97D04159EC0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52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7745D-D36D-44AB-AFD7-97D04159EC0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71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Para cada herramienta agregar la descripción de que hace de forma genérica, y después su responsabilidad dentro del proyecto </a:t>
            </a:r>
            <a:r>
              <a:rPr lang="es-ES" err="1"/>
              <a:t>SuperApp</a:t>
            </a:r>
            <a:r>
              <a:rPr lang="es-ES"/>
              <a:t>.</a:t>
            </a:r>
          </a:p>
          <a:p>
            <a:r>
              <a:rPr lang="es-ES"/>
              <a:t>Acá seria bueno incluirnos las herramientas que </a:t>
            </a:r>
            <a:r>
              <a:rPr lang="es-ES" err="1"/>
              <a:t>Eucaris</a:t>
            </a:r>
            <a:r>
              <a:rPr lang="es-ES"/>
              <a:t> nos pidió descripción:</a:t>
            </a:r>
          </a:p>
          <a:p>
            <a:endParaRPr lang="es-ES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Splunk</a:t>
            </a:r>
            <a:br>
              <a:rPr lang="en-US"/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JBoss</a:t>
            </a:r>
            <a:br>
              <a:rPr lang="en-US"/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Artifactory</a:t>
            </a:r>
            <a:br>
              <a:rPr lang="en-US"/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Puppet</a:t>
            </a:r>
            <a:br>
              <a:rPr lang="en-US"/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Docker</a:t>
            </a:r>
            <a:br>
              <a:rPr lang="en-US"/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Jenkins</a:t>
            </a:r>
            <a:br>
              <a:rPr lang="en-US"/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Swagger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7745D-D36D-44AB-AFD7-97D04159EC0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225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7745D-D36D-44AB-AFD7-97D04159EC0E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723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294F-47C4-4D55-B8A5-BB59DFFC9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4AE1C-872E-447A-9594-67EB90A77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21D18-B229-4A05-9414-7054638A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AF798-C5D6-442C-9810-E1746BC7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DD2E5-909B-49CA-A514-74BB30A1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71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5D9A-2BA4-4782-B482-2A57F440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037CA-E6EE-45E0-9D78-C2B9959EF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5E77C-FFC8-47A1-9AF0-D3078204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4EF37-D645-46A9-9970-30FB4F07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1776C-2B21-4837-82D2-EB8F810B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10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181BA-1456-48CE-B333-A69EF595F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754F6-EB89-4B2F-99B8-E8353A575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E11D5-F5DB-4803-97FD-EA9829C4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D99AC-0749-4F73-AC0A-79BC8A67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B6C-F06C-4D1A-8F52-45826E4A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8159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a" type="title">
  <p:cSld name="Capa">
    <p:bg>
      <p:bgPr>
        <a:solidFill>
          <a:srgbClr val="FFFFFF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Concrete-Loop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0250" y="2286000"/>
            <a:ext cx="56515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3327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da Apresentação" type="tx">
  <p:cSld name="Título da Apresentação">
    <p:bg>
      <p:bgPr>
        <a:solidFill>
          <a:srgbClr val="533E7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Image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26980" y="4398455"/>
            <a:ext cx="4690422" cy="3288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019969" y="1970020"/>
            <a:ext cx="10152063" cy="291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Proxima Nova"/>
              <a:buNone/>
              <a:defRPr sz="6000" b="0" i="0" u="none" strike="noStrike" cap="none" baseline="0">
                <a:solidFill>
                  <a:srgbClr val="FFFFFF"/>
                </a:solidFill>
                <a:latin typeface="Proxima Nova Th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022914" y="5050521"/>
            <a:ext cx="10146173" cy="60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228600" marR="0" lvl="0" indent="-1143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sz="2400" b="0" i="0" u="none" strike="noStrike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685800" marR="0" lvl="2" indent="-1143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914400" marR="0" lvl="3" indent="-1143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1143000" marR="0" lvl="4" indent="-1143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078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ertura da Seção">
  <p:cSld name="Abertura da Seção">
    <p:bg>
      <p:bgPr>
        <a:solidFill>
          <a:srgbClr val="00C8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mage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13774" y="-1016266"/>
            <a:ext cx="4969663" cy="407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965200" y="2811321"/>
            <a:ext cx="10196974" cy="123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"/>
              <a:buNone/>
              <a:defRPr sz="4000" b="0" i="0" u="none" strike="noStrike" cap="none" baseline="0">
                <a:solidFill>
                  <a:srgbClr val="FFFFFF"/>
                </a:solidFill>
                <a:latin typeface="Proxima Nova Th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980877" y="4526228"/>
            <a:ext cx="10183450" cy="6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228600" marR="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 baseline="0">
                <a:solidFill>
                  <a:srgbClr val="533E7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685800" marR="0" lvl="2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914400" marR="0" lvl="3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1143000" marR="0" lvl="4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052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ópicos">
  <p:cSld name="Tópicos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1015694" y="1619272"/>
            <a:ext cx="130821" cy="130821"/>
          </a:xfrm>
          <a:prstGeom prst="ellipse">
            <a:avLst/>
          </a:prstGeom>
          <a:solidFill>
            <a:srgbClr val="4E7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7DFF"/>
              </a:buClr>
              <a:buSzPts val="3200"/>
              <a:buFont typeface="Helvetica Neue"/>
              <a:buNone/>
            </a:pPr>
            <a:endParaRPr sz="1600" b="0" i="0" u="none" strike="noStrike" cap="none">
              <a:solidFill>
                <a:srgbClr val="4E7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962025" y="643137"/>
            <a:ext cx="10196973" cy="104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"/>
              <a:buNone/>
              <a:defRPr sz="4000" b="0" i="0" u="none" strike="noStrike" cap="none" baseline="0">
                <a:solidFill>
                  <a:srgbClr val="533E7F"/>
                </a:solidFill>
                <a:latin typeface="Proxima Nova Th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015694" y="1906629"/>
            <a:ext cx="10196973" cy="394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228600" marR="0" lvl="0" indent="-265113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○"/>
              <a:defRPr sz="1900" b="0" i="0" u="none" strike="noStrike" cap="none" baseline="0">
                <a:solidFill>
                  <a:srgbClr val="533E7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265113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  <a:defRPr sz="1900" b="0" i="0" u="none" strike="noStrike" cap="none" baseline="0">
                <a:solidFill>
                  <a:srgbClr val="533E7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2pPr>
            <a:lvl3pPr marL="685800" marR="0" lvl="2" indent="-265113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  <a:defRPr sz="19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914400" marR="0" lvl="3" indent="-265113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  <a:defRPr sz="19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1143000" marR="0" lvl="4" indent="-265113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  <a:defRPr sz="19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lvl="1"/>
            <a:endParaRPr/>
          </a:p>
        </p:txBody>
      </p:sp>
    </p:spTree>
    <p:extLst>
      <p:ext uri="{BB962C8B-B14F-4D97-AF65-F5344CB8AC3E}">
        <p14:creationId xmlns:p14="http://schemas.microsoft.com/office/powerpoint/2010/main" val="397366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ertura da Subseção">
  <p:cSld name="Abertura da Subseção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003863" y="1598457"/>
            <a:ext cx="10196974" cy="82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228600" marR="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6000"/>
              <a:buFont typeface="Proxima Nova"/>
              <a:buNone/>
              <a:defRPr sz="3000" b="0" i="0" u="none" strike="noStrike" cap="none" baseline="0">
                <a:solidFill>
                  <a:srgbClr val="00C8FF"/>
                </a:solidFill>
                <a:latin typeface="Proxima Nova Th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pic>
        <p:nvPicPr>
          <p:cNvPr id="23" name="Shape 23" descr="Image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76809" y="5144517"/>
            <a:ext cx="7582917" cy="244483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965200" y="2814467"/>
            <a:ext cx="10196974" cy="122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"/>
              <a:buNone/>
              <a:defRPr sz="4000" b="0" i="0" u="none" strike="noStrike" cap="none" baseline="0">
                <a:solidFill>
                  <a:srgbClr val="533E7F"/>
                </a:solidFill>
                <a:latin typeface="Proxima Nova Th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977900" y="4536926"/>
            <a:ext cx="10196973" cy="62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228600" marR="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 baseline="0">
                <a:solidFill>
                  <a:srgbClr val="533E7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685800" marR="0" lvl="2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914400" marR="0" lvl="3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1143000" marR="0" lvl="4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sz="24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646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ista">
  <p:cSld name="Lista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1545" y="339"/>
            <a:ext cx="4062711" cy="6857322"/>
          </a:xfrm>
          <a:prstGeom prst="rect">
            <a:avLst/>
          </a:prstGeom>
          <a:solidFill>
            <a:srgbClr val="533E7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508564" y="2043471"/>
            <a:ext cx="3042493" cy="38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69900" y="876300"/>
            <a:ext cx="3119821" cy="102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2600" b="0" i="0" u="none" strike="noStrike" cap="none">
                <a:solidFill>
                  <a:srgbClr val="FFFFFF"/>
                </a:solidFill>
                <a:latin typeface="Proxima Nova Th" panose="02000506030000020004" pitchFamily="2" charset="0"/>
                <a:ea typeface="Proxima Nova Th" panose="02000506030000020004" pitchFamily="2" charset="0"/>
                <a:cs typeface="Proxima Nova Th" panose="02000506030000020004" pitchFamily="2" charset="0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579163" y="1023243"/>
            <a:ext cx="7118351" cy="481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cap="none" baseline="0">
                <a:solidFill>
                  <a:srgbClr val="533E7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508564" y="2573934"/>
            <a:ext cx="3042493" cy="38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508564" y="3104398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5"/>
          </p:nvPr>
        </p:nvSpPr>
        <p:spPr>
          <a:xfrm>
            <a:off x="508564" y="3634860"/>
            <a:ext cx="3042493" cy="38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6"/>
          </p:nvPr>
        </p:nvSpPr>
        <p:spPr>
          <a:xfrm>
            <a:off x="508564" y="4165324"/>
            <a:ext cx="3042493" cy="38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7"/>
          </p:nvPr>
        </p:nvSpPr>
        <p:spPr>
          <a:xfrm>
            <a:off x="508564" y="4695787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8"/>
          </p:nvPr>
        </p:nvSpPr>
        <p:spPr>
          <a:xfrm>
            <a:off x="508564" y="5226250"/>
            <a:ext cx="3042493" cy="38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53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CA74A-4404-45E1-B51C-71F75DA2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E213-1B4C-4F7D-9D90-22AE0CA55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89BD5-BB24-4E32-8C21-7DCBE55E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B7953-2366-4214-BE2F-4D1F1B79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4CBE3-13AD-41B3-95CA-31B26D46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328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A975-24F4-4A1C-8AE3-1994E67F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7E7E7-C976-4779-860C-60D69E386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6ACE6-E022-4ED0-A9D9-EADE0BF3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A227F-FD47-4D20-8488-5C2808B4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11F8-9DA8-4CBF-9F72-CE44255B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37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930E-0810-43D2-BA35-20C05B39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4633-16F8-46BC-BD10-AFB5599E0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0543-34BB-4060-BD13-39D3CF99E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FF6FE-B0A0-426B-8800-C48284FA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EE2F2-FF88-4DD3-9079-4C8D4D59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6C7C2-EA38-4C06-8362-1D6FAF55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22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118A-9D03-4BAF-8728-E54388D8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C6587-E47B-46EF-B9CB-DAE8FCB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22E4C-13CC-4D6A-B42D-FF63661ED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C5C4A-86CE-48A4-8298-35D0642B4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C3F97-8F12-4BCD-8E84-5051A4B2F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23BFD-6033-4C0C-8D53-40FDEBA3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8DB9AE-29A1-4600-80BA-EB99D317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A6F30-8991-48C2-A26A-03C127A3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202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F8B8-32B4-4DDB-AF93-38EC230C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F2BFF-CC1E-4963-AC3F-DEEB1BFD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09FD9-7FE1-4F83-88A6-74B11A51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88296-4A09-4559-A423-539A81D5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46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512DD-0BA9-4739-AF11-6304AE8C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3514E-EE37-4A3A-9371-CA869815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C81F7-B375-43CA-B424-E828DB78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93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067E-799B-49FF-9E94-766959A5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7600-8275-446E-B0D5-DB285D81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79130-BE5D-44FA-B6DB-30C5B9FE2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C5AF-C623-45F1-B79C-62E6635A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1D22A-65A5-4746-942E-205C33ED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0E310-42FF-473C-B2B1-A594A55B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20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6B38-22CD-46F8-8742-D0B2E405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D5B8D5-C5C1-41A4-A810-D3F86770A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5448B-D21F-476B-B771-25C490C0B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45025-23E0-40CF-9BD4-2119AFAC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83E99-50D0-4989-920C-FE0BF298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2B531-ED1A-4AB5-85D0-98BC66D2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030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86BE5-0F61-4921-A3BF-56E9D693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8A42E-2001-49FF-9F4C-4E9CABCB9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422D4-E5B5-4DFC-BB4A-48CB9DF96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DFE5B-1C05-43A5-B054-3214BB608295}" type="datetimeFigureOut">
              <a:rPr lang="es-ES" smtClean="0"/>
              <a:t>18/3/20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977FE-FE98-4F55-911E-E8E00179D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058BF-F462-4A45-A893-93126140E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86ACC-8AFE-405F-886F-120ED3D21B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3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unsplash.com/s/photos/people-working?utm_source=unsplash&amp;utm_medium=referral&amp;utm_content=creditCopyText" TargetMode="External"/><Relationship Id="rId4" Type="http://schemas.openxmlformats.org/officeDocument/2006/relationships/hyperlink" Target="https://unsplash.com/@miinyuii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uppetlabs.com/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 descr="Concrete-Loop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0250" y="2286000"/>
            <a:ext cx="56515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207C56F9-CC6E-6242-8013-89AB560E7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4"/>
            <a:ext cx="12193410" cy="6858793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1FFE0C0-D72D-2940-BFA5-C178AE381C41}"/>
              </a:ext>
            </a:extLst>
          </p:cNvPr>
          <p:cNvSpPr/>
          <p:nvPr/>
        </p:nvSpPr>
        <p:spPr>
          <a:xfrm>
            <a:off x="160771" y="1870130"/>
            <a:ext cx="11870458" cy="2624516"/>
          </a:xfrm>
          <a:prstGeom prst="rect">
            <a:avLst/>
          </a:prstGeom>
          <a:solidFill>
            <a:srgbClr val="5725B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INFRAESTRUCTURA DE QA Y PRODUCCIÓN</a:t>
            </a:r>
          </a:p>
        </p:txBody>
      </p:sp>
    </p:spTree>
    <p:extLst>
      <p:ext uri="{BB962C8B-B14F-4D97-AF65-F5344CB8AC3E}">
        <p14:creationId xmlns:p14="http://schemas.microsoft.com/office/powerpoint/2010/main" val="28561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8BB3D-47ED-FC42-8BE3-AD101486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69" y="992776"/>
            <a:ext cx="7734062" cy="53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7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BB2A4FF-0C9B-E748-B597-B90E1A067AF9}"/>
              </a:ext>
            </a:extLst>
          </p:cNvPr>
          <p:cNvSpPr txBox="1"/>
          <p:nvPr/>
        </p:nvSpPr>
        <p:spPr>
          <a:xfrm>
            <a:off x="150124" y="0"/>
            <a:ext cx="11286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rgbClr val="533E7F"/>
                </a:solidFill>
                <a:latin typeface="Proxima Nova Th" panose="02000506030000020004" pitchFamily="2" charset="0"/>
                <a:sym typeface="Proxima Nova"/>
              </a:rPr>
              <a:t>INFRAESTRUCTURA</a:t>
            </a:r>
          </a:p>
        </p:txBody>
      </p:sp>
      <p:pic>
        <p:nvPicPr>
          <p:cNvPr id="6" name="Shape 215">
            <a:extLst>
              <a:ext uri="{FF2B5EF4-FFF2-40B4-BE49-F238E27FC236}">
                <a16:creationId xmlns:a16="http://schemas.microsoft.com/office/drawing/2014/main" id="{B2C0F9B0-C69A-9F47-B3C7-89D5530B07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018" y="4591689"/>
            <a:ext cx="3098391" cy="225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66D16-4119-4199-B230-CA83FBAE365F}"/>
              </a:ext>
            </a:extLst>
          </p:cNvPr>
          <p:cNvSpPr txBox="1"/>
          <p:nvPr/>
        </p:nvSpPr>
        <p:spPr>
          <a:xfrm>
            <a:off x="397565" y="984741"/>
            <a:ext cx="9084365" cy="2444259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defPPr>
              <a:defRPr lang="en-US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Clr>
                <a:srgbClr val="533E7F"/>
              </a:buClr>
              <a:buSzPct val="150000"/>
              <a:buFont typeface="Arial" panose="020B0604020202020204" pitchFamily="34" charset="0"/>
              <a:buChar char="•"/>
              <a:defRPr sz="1600">
                <a:solidFill>
                  <a:srgbClr val="533E7F"/>
                </a:solidFill>
                <a:latin typeface="Proxima Nova Rg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sz="1800" dirty="0"/>
              <a:t>Configuración de infraestructura para habilitar la Integración/</a:t>
            </a:r>
            <a:r>
              <a:rPr lang="es-ES" sz="1800" dirty="0" err="1"/>
              <a:t>Delivery</a:t>
            </a:r>
            <a:r>
              <a:rPr lang="es-ES" sz="1800" dirty="0"/>
              <a:t> para</a:t>
            </a:r>
          </a:p>
          <a:p>
            <a:pPr lvl="1"/>
            <a:r>
              <a:rPr lang="es-ES" sz="1800" dirty="0">
                <a:solidFill>
                  <a:srgbClr val="533E7F"/>
                </a:solidFill>
                <a:latin typeface="Proxima Nova Rg"/>
              </a:rPr>
              <a:t>Angular</a:t>
            </a:r>
          </a:p>
          <a:p>
            <a:pPr lvl="1"/>
            <a:r>
              <a:rPr lang="es-ES" sz="1800" dirty="0">
                <a:solidFill>
                  <a:srgbClr val="533E7F"/>
                </a:solidFill>
                <a:latin typeface="Proxima Nova Rg"/>
              </a:rPr>
              <a:t>Java</a:t>
            </a:r>
          </a:p>
          <a:p>
            <a:pPr lvl="1"/>
            <a:r>
              <a:rPr lang="es-ES" sz="1800" dirty="0">
                <a:solidFill>
                  <a:srgbClr val="533E7F"/>
                </a:solidFill>
                <a:latin typeface="Proxima Nova Rg"/>
              </a:rPr>
              <a:t>Mobile </a:t>
            </a:r>
          </a:p>
          <a:p>
            <a:pPr lvl="1"/>
            <a:r>
              <a:rPr lang="es-ES" sz="1800" dirty="0">
                <a:solidFill>
                  <a:srgbClr val="533E7F"/>
                </a:solidFill>
                <a:latin typeface="Proxima Nova Rg"/>
              </a:rPr>
              <a:t>Api Core </a:t>
            </a:r>
          </a:p>
          <a:p>
            <a:pPr lvl="1"/>
            <a:endParaRPr lang="es-ES" sz="2800" dirty="0"/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E0CD703-E1FB-404A-A1CB-7F89835F95EB}"/>
              </a:ext>
            </a:extLst>
          </p:cNvPr>
          <p:cNvSpPr/>
          <p:nvPr/>
        </p:nvSpPr>
        <p:spPr>
          <a:xfrm>
            <a:off x="2131501" y="1529065"/>
            <a:ext cx="193814" cy="173935"/>
          </a:xfrm>
          <a:prstGeom prst="actionButtonForwardNex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765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0B7168-ECB7-4D2A-941E-AD226C7375AC}"/>
              </a:ext>
            </a:extLst>
          </p:cNvPr>
          <p:cNvGrpSpPr/>
          <p:nvPr/>
        </p:nvGrpSpPr>
        <p:grpSpPr>
          <a:xfrm>
            <a:off x="256392" y="3233195"/>
            <a:ext cx="5948999" cy="3003285"/>
            <a:chOff x="-236345" y="3657600"/>
            <a:chExt cx="5948999" cy="3003285"/>
          </a:xfrm>
        </p:grpSpPr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60ECB47A-670B-448C-8AC7-29257D2A51FE}"/>
                </a:ext>
              </a:extLst>
            </p:cNvPr>
            <p:cNvSpPr/>
            <p:nvPr/>
          </p:nvSpPr>
          <p:spPr>
            <a:xfrm>
              <a:off x="-236345" y="3657600"/>
              <a:ext cx="5948999" cy="3003285"/>
            </a:xfrm>
            <a:prstGeom prst="cloud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s-E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F6FAE6CD-DCED-413A-9B85-60E4EAC58018}"/>
                </a:ext>
              </a:extLst>
            </p:cNvPr>
            <p:cNvSpPr/>
            <p:nvPr/>
          </p:nvSpPr>
          <p:spPr>
            <a:xfrm>
              <a:off x="2942127" y="5179221"/>
              <a:ext cx="1794196" cy="964936"/>
            </a:xfrm>
            <a:prstGeom prst="cloud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Altos tiempos sin Pipelines de </a:t>
              </a:r>
              <a:r>
                <a:rPr lang="es-ES" sz="1200" b="1" kern="0" dirty="0" err="1">
                  <a:solidFill>
                    <a:prstClr val="white"/>
                  </a:solidFill>
                  <a:latin typeface="Calibri" panose="020F0502020204030204"/>
                </a:rPr>
                <a:t>Build</a:t>
              </a:r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 y </a:t>
              </a:r>
              <a:r>
                <a:rPr lang="es-ES" sz="1200" b="1" kern="0" dirty="0" err="1">
                  <a:solidFill>
                    <a:prstClr val="white"/>
                  </a:solidFill>
                  <a:latin typeface="Calibri" panose="020F0502020204030204"/>
                </a:rPr>
                <a:t>Publicaciónes</a:t>
              </a:r>
              <a:endParaRPr lang="es-ES" sz="12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65D9BA-8A8C-485B-B01A-3653EFB390B6}"/>
                </a:ext>
              </a:extLst>
            </p:cNvPr>
            <p:cNvSpPr txBox="1"/>
            <p:nvPr/>
          </p:nvSpPr>
          <p:spPr>
            <a:xfrm>
              <a:off x="901119" y="3975701"/>
              <a:ext cx="3781777" cy="4995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rmAutofit/>
            </a:bodyPr>
            <a:lstStyle>
              <a:defPPr>
                <a:defRPr lang="en-US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Clr>
                  <a:srgbClr val="533E7F"/>
                </a:buClr>
                <a:buSzPct val="150000"/>
                <a:buFont typeface="Arial" panose="020B0604020202020204" pitchFamily="34" charset="0"/>
                <a:buChar char="•"/>
                <a:defRPr sz="1600">
                  <a:solidFill>
                    <a:srgbClr val="533E7F"/>
                  </a:solidFill>
                  <a:latin typeface="Proxima Nova Rg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indent="0">
                <a:buNone/>
              </a:pPr>
              <a:r>
                <a:rPr lang="es-ES" sz="1400" b="1" dirty="0">
                  <a:solidFill>
                    <a:srgbClr val="FF0000"/>
                  </a:solidFill>
                </a:rPr>
                <a:t>Problemas con la Arquitectura Actual</a:t>
              </a:r>
              <a:endParaRPr lang="es-E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47C8FC5-BF42-4CDE-9C40-68BA6C6B518F}"/>
                </a:ext>
              </a:extLst>
            </p:cNvPr>
            <p:cNvSpPr/>
            <p:nvPr/>
          </p:nvSpPr>
          <p:spPr>
            <a:xfrm>
              <a:off x="2942127" y="4265873"/>
              <a:ext cx="2414440" cy="872955"/>
            </a:xfrm>
            <a:prstGeom prst="cloud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Alta dependencia de la Infraestructura LATAM (Brasil)</a:t>
              </a:r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8F539636-6220-4D06-97A0-2AFA7C20F25B}"/>
                </a:ext>
              </a:extLst>
            </p:cNvPr>
            <p:cNvSpPr/>
            <p:nvPr/>
          </p:nvSpPr>
          <p:spPr>
            <a:xfrm>
              <a:off x="194532" y="4386274"/>
              <a:ext cx="2673921" cy="1010163"/>
            </a:xfrm>
            <a:prstGeom prst="cloud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200" b="1" kern="0" dirty="0" err="1">
                  <a:solidFill>
                    <a:prstClr val="white"/>
                  </a:solidFill>
                  <a:latin typeface="Calibri" panose="020F0502020204030204"/>
                </a:rPr>
                <a:t>Impcatos</a:t>
              </a:r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 en las publicaciones en Desarrollo, QA y Producción</a:t>
              </a:r>
            </a:p>
          </p:txBody>
        </p:sp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7DA049A0-22A9-47A3-83E8-B55B7E60259C}"/>
                </a:ext>
              </a:extLst>
            </p:cNvPr>
            <p:cNvSpPr/>
            <p:nvPr/>
          </p:nvSpPr>
          <p:spPr>
            <a:xfrm>
              <a:off x="525277" y="5432813"/>
              <a:ext cx="2343176" cy="880891"/>
            </a:xfrm>
            <a:prstGeom prst="cloud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Ninguna autonomía sobre al </a:t>
              </a:r>
              <a:r>
                <a:rPr lang="es-ES" sz="1200" b="1" kern="0" dirty="0" err="1">
                  <a:solidFill>
                    <a:prstClr val="white"/>
                  </a:solidFill>
                  <a:latin typeface="Calibri" panose="020F0502020204030204"/>
                </a:rPr>
                <a:t>code</a:t>
              </a:r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 base de Mobile, Angular y Java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95A57A-CCF6-425E-9572-1A69D15FB74D}"/>
              </a:ext>
            </a:extLst>
          </p:cNvPr>
          <p:cNvGrpSpPr/>
          <p:nvPr/>
        </p:nvGrpSpPr>
        <p:grpSpPr>
          <a:xfrm>
            <a:off x="5882220" y="1722051"/>
            <a:ext cx="5948999" cy="2917873"/>
            <a:chOff x="2325756" y="2384653"/>
            <a:chExt cx="5948999" cy="2917873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A4E2D498-196F-4CC4-A30B-0B5AA5C1041F}"/>
                </a:ext>
              </a:extLst>
            </p:cNvPr>
            <p:cNvSpPr/>
            <p:nvPr/>
          </p:nvSpPr>
          <p:spPr>
            <a:xfrm>
              <a:off x="2325756" y="2384653"/>
              <a:ext cx="5948999" cy="2917873"/>
            </a:xfrm>
            <a:prstGeom prst="cloud">
              <a:avLst/>
            </a:prstGeom>
            <a:noFill/>
            <a:ln w="38100" cap="flat" cmpd="sng" algn="ctr">
              <a:solidFill>
                <a:srgbClr val="01CBF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s-E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D10CFEC8-A981-4423-BE4C-8F5390387F86}"/>
                </a:ext>
              </a:extLst>
            </p:cNvPr>
            <p:cNvSpPr/>
            <p:nvPr/>
          </p:nvSpPr>
          <p:spPr>
            <a:xfrm>
              <a:off x="4086393" y="3977556"/>
              <a:ext cx="1794196" cy="964936"/>
            </a:xfrm>
            <a:prstGeom prst="cloud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200" b="1" kern="0" dirty="0" err="1">
                  <a:solidFill>
                    <a:prstClr val="white"/>
                  </a:solidFill>
                  <a:latin typeface="Calibri" panose="020F0502020204030204"/>
                </a:rPr>
                <a:t>Builds</a:t>
              </a:r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 y </a:t>
              </a:r>
              <a:r>
                <a:rPr lang="es-ES" sz="1200" b="1" kern="0" dirty="0" err="1">
                  <a:solidFill>
                    <a:prstClr val="white"/>
                  </a:solidFill>
                  <a:latin typeface="Calibri" panose="020F0502020204030204"/>
                </a:rPr>
                <a:t>Publicaciónes</a:t>
              </a:r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 automatizados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BA54C4-E5D3-40C9-B461-7388068980E2}"/>
                </a:ext>
              </a:extLst>
            </p:cNvPr>
            <p:cNvSpPr txBox="1"/>
            <p:nvPr/>
          </p:nvSpPr>
          <p:spPr>
            <a:xfrm>
              <a:off x="4602884" y="2662591"/>
              <a:ext cx="2902987" cy="391540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rmAutofit fontScale="92500"/>
            </a:bodyPr>
            <a:lstStyle>
              <a:defPPr>
                <a:defRPr lang="en-US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Clr>
                  <a:srgbClr val="533E7F"/>
                </a:buClr>
                <a:buSzPct val="150000"/>
                <a:buFont typeface="Arial" panose="020B0604020202020204" pitchFamily="34" charset="0"/>
                <a:buChar char="•"/>
                <a:defRPr sz="1600">
                  <a:solidFill>
                    <a:srgbClr val="533E7F"/>
                  </a:solidFill>
                  <a:latin typeface="Proxima Nova Rg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indent="0">
                <a:buNone/>
              </a:pPr>
              <a:r>
                <a:rPr lang="es-ES" sz="1400" b="1" dirty="0"/>
                <a:t>Ventajas Nueva Infraestructura</a:t>
              </a:r>
              <a:endParaRPr lang="es-ES" sz="2400" b="1" dirty="0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52FE63A7-CABD-44AB-93EB-6CE6FCE99230}"/>
                </a:ext>
              </a:extLst>
            </p:cNvPr>
            <p:cNvSpPr/>
            <p:nvPr/>
          </p:nvSpPr>
          <p:spPr>
            <a:xfrm>
              <a:off x="4660248" y="3104602"/>
              <a:ext cx="2051201" cy="872955"/>
            </a:xfrm>
            <a:prstGeom prst="cloud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Independencia de la Infraestructura LATAM (Brasil)</a:t>
              </a:r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1E0188F7-906D-4F18-915E-783B0260CFFA}"/>
                </a:ext>
              </a:extLst>
            </p:cNvPr>
            <p:cNvSpPr/>
            <p:nvPr/>
          </p:nvSpPr>
          <p:spPr>
            <a:xfrm>
              <a:off x="2892294" y="3529868"/>
              <a:ext cx="1545841" cy="798010"/>
            </a:xfrm>
            <a:prstGeom prst="cloud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Mayor agilidad en las entregas</a:t>
              </a:r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E9B5FCCF-0271-4796-BDE3-D757C36F65CA}"/>
                </a:ext>
              </a:extLst>
            </p:cNvPr>
            <p:cNvSpPr/>
            <p:nvPr/>
          </p:nvSpPr>
          <p:spPr>
            <a:xfrm>
              <a:off x="3078553" y="2918488"/>
              <a:ext cx="1794195" cy="610004"/>
            </a:xfrm>
            <a:prstGeom prst="cloud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200" b="1" kern="0" dirty="0" err="1">
                  <a:solidFill>
                    <a:prstClr val="white"/>
                  </a:solidFill>
                  <a:latin typeface="Calibri" panose="020F0502020204030204"/>
                </a:rPr>
                <a:t>RollBack</a:t>
              </a:r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 Automatizados</a:t>
              </a:r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CA640BC4-68BC-4C54-90A7-C9BB4F6B6DD1}"/>
                </a:ext>
              </a:extLst>
            </p:cNvPr>
            <p:cNvSpPr/>
            <p:nvPr/>
          </p:nvSpPr>
          <p:spPr>
            <a:xfrm>
              <a:off x="5859662" y="3805704"/>
              <a:ext cx="1703573" cy="880891"/>
            </a:xfrm>
            <a:prstGeom prst="cloud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200" b="1" kern="0" dirty="0">
                  <a:solidFill>
                    <a:prstClr val="white"/>
                  </a:solidFill>
                  <a:latin typeface="Calibri" panose="020F0502020204030204"/>
                </a:rPr>
                <a:t>Controle de las versiones automatizado</a:t>
              </a:r>
            </a:p>
          </p:txBody>
        </p:sp>
      </p:grpSp>
      <p:sp>
        <p:nvSpPr>
          <p:cNvPr id="24" name="Action Button: Go Forward or Next 2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C9DB890-123F-4E0F-81DB-B487C6B7CA28}"/>
              </a:ext>
            </a:extLst>
          </p:cNvPr>
          <p:cNvSpPr/>
          <p:nvPr/>
        </p:nvSpPr>
        <p:spPr>
          <a:xfrm>
            <a:off x="2131501" y="1816956"/>
            <a:ext cx="193814" cy="173935"/>
          </a:xfrm>
          <a:prstGeom prst="actionButtonForwardNex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765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Action Button: Go Forward or Next 2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E9B1045-FBCB-4A1C-819D-6FB03F1E1723}"/>
              </a:ext>
            </a:extLst>
          </p:cNvPr>
          <p:cNvSpPr/>
          <p:nvPr/>
        </p:nvSpPr>
        <p:spPr>
          <a:xfrm>
            <a:off x="2124709" y="2168918"/>
            <a:ext cx="193814" cy="173935"/>
          </a:xfrm>
          <a:prstGeom prst="actionButtonForwardNex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765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Action Button: Go Forward or Next 2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A6049B9-09B2-46C4-9EF8-F95A12F564FC}"/>
              </a:ext>
            </a:extLst>
          </p:cNvPr>
          <p:cNvSpPr/>
          <p:nvPr/>
        </p:nvSpPr>
        <p:spPr>
          <a:xfrm>
            <a:off x="2131501" y="2453287"/>
            <a:ext cx="193814" cy="173935"/>
          </a:xfrm>
          <a:prstGeom prst="actionButtonForwardNex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765" kern="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13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D074569-A42C-EA4E-9633-D17F0690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889" y="424220"/>
            <a:ext cx="8579556" cy="658509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BB2A4FF-0C9B-E748-B597-B90E1A067AF9}"/>
              </a:ext>
            </a:extLst>
          </p:cNvPr>
          <p:cNvSpPr txBox="1"/>
          <p:nvPr/>
        </p:nvSpPr>
        <p:spPr>
          <a:xfrm>
            <a:off x="150124" y="0"/>
            <a:ext cx="11286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solidFill>
                  <a:srgbClr val="533E7F"/>
                </a:solidFill>
                <a:latin typeface="Proxima Nova Th" panose="02000506030000020004" pitchFamily="2" charset="0"/>
                <a:sym typeface="Proxima Nova"/>
              </a:rPr>
              <a:t>INFRAESTRUCTURA ORIGINAL PARA CI/CD JAVA/ANGULAR</a:t>
            </a:r>
          </a:p>
        </p:txBody>
      </p:sp>
      <p:pic>
        <p:nvPicPr>
          <p:cNvPr id="6" name="Shape 215">
            <a:extLst>
              <a:ext uri="{FF2B5EF4-FFF2-40B4-BE49-F238E27FC236}">
                <a16:creationId xmlns:a16="http://schemas.microsoft.com/office/drawing/2014/main" id="{B2C0F9B0-C69A-9F47-B3C7-89D5530B07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711" y="3285066"/>
            <a:ext cx="4075289" cy="3375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427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BB2A4FF-0C9B-E748-B597-B90E1A067AF9}"/>
              </a:ext>
            </a:extLst>
          </p:cNvPr>
          <p:cNvSpPr txBox="1"/>
          <p:nvPr/>
        </p:nvSpPr>
        <p:spPr>
          <a:xfrm>
            <a:off x="11289" y="0"/>
            <a:ext cx="1215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L" sz="2800" b="1">
                <a:solidFill>
                  <a:srgbClr val="533E7F"/>
                </a:solidFill>
                <a:latin typeface="Proxima Nova Th" panose="02000506030000020004" pitchFamily="2" charset="0"/>
                <a:sym typeface="Proxima Nova"/>
              </a:rPr>
              <a:t>INFRAESTRUCTURA CON MEJORIAS PARA CI/CD JAVA/ANGULAR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1ABDA9-F5D9-B64A-BCDB-27CBF9A5C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2" y="270933"/>
            <a:ext cx="10243101" cy="6750756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7F2CE87-352A-BE4B-9AC7-EB002B58277E}"/>
              </a:ext>
            </a:extLst>
          </p:cNvPr>
          <p:cNvCxnSpPr/>
          <p:nvPr/>
        </p:nvCxnSpPr>
        <p:spPr>
          <a:xfrm flipH="1">
            <a:off x="8658578" y="1648178"/>
            <a:ext cx="93697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D116164-FFFE-0840-9E17-775F2E894203}"/>
              </a:ext>
            </a:extLst>
          </p:cNvPr>
          <p:cNvCxnSpPr>
            <a:cxnSpLocks/>
          </p:cNvCxnSpPr>
          <p:nvPr/>
        </p:nvCxnSpPr>
        <p:spPr>
          <a:xfrm>
            <a:off x="8658578" y="1648178"/>
            <a:ext cx="11289" cy="9256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0096EDE-F8E8-CA43-9977-6B50417B570A}"/>
              </a:ext>
            </a:extLst>
          </p:cNvPr>
          <p:cNvCxnSpPr/>
          <p:nvPr/>
        </p:nvCxnSpPr>
        <p:spPr>
          <a:xfrm flipH="1">
            <a:off x="4267200" y="2562578"/>
            <a:ext cx="44026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8F4FD74-4C92-3A43-9936-03900F77114C}"/>
              </a:ext>
            </a:extLst>
          </p:cNvPr>
          <p:cNvCxnSpPr>
            <a:cxnSpLocks/>
          </p:cNvCxnSpPr>
          <p:nvPr/>
        </p:nvCxnSpPr>
        <p:spPr>
          <a:xfrm>
            <a:off x="4267200" y="2562578"/>
            <a:ext cx="0" cy="417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5E43D8F-8D71-8149-9421-C43E72B45B67}"/>
              </a:ext>
            </a:extLst>
          </p:cNvPr>
          <p:cNvCxnSpPr>
            <a:cxnSpLocks/>
          </p:cNvCxnSpPr>
          <p:nvPr/>
        </p:nvCxnSpPr>
        <p:spPr>
          <a:xfrm>
            <a:off x="9595555" y="1840089"/>
            <a:ext cx="0" cy="90875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AFB7181B-8C60-6344-8448-4F7F74392D32}"/>
              </a:ext>
            </a:extLst>
          </p:cNvPr>
          <p:cNvCxnSpPr>
            <a:cxnSpLocks/>
          </p:cNvCxnSpPr>
          <p:nvPr/>
        </p:nvCxnSpPr>
        <p:spPr>
          <a:xfrm flipH="1">
            <a:off x="6683024" y="2748844"/>
            <a:ext cx="2912531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3355D31-FBCB-444C-AD04-201BE755948E}"/>
              </a:ext>
            </a:extLst>
          </p:cNvPr>
          <p:cNvCxnSpPr>
            <a:cxnSpLocks/>
          </p:cNvCxnSpPr>
          <p:nvPr/>
        </p:nvCxnSpPr>
        <p:spPr>
          <a:xfrm>
            <a:off x="6683022" y="2748844"/>
            <a:ext cx="0" cy="34431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trella de 5 puntas 36">
            <a:extLst>
              <a:ext uri="{FF2B5EF4-FFF2-40B4-BE49-F238E27FC236}">
                <a16:creationId xmlns:a16="http://schemas.microsoft.com/office/drawing/2014/main" id="{5A8A0AA0-7D1E-1E44-9A28-8B6ACA59C4E8}"/>
              </a:ext>
            </a:extLst>
          </p:cNvPr>
          <p:cNvSpPr/>
          <p:nvPr/>
        </p:nvSpPr>
        <p:spPr>
          <a:xfrm>
            <a:off x="7241197" y="3093154"/>
            <a:ext cx="180622" cy="158045"/>
          </a:xfrm>
          <a:prstGeom prst="star5">
            <a:avLst/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734E34F-E2D4-DA4F-BBDA-A7BA685E0576}"/>
              </a:ext>
            </a:extLst>
          </p:cNvPr>
          <p:cNvCxnSpPr/>
          <p:nvPr/>
        </p:nvCxnSpPr>
        <p:spPr>
          <a:xfrm>
            <a:off x="150123" y="4876800"/>
            <a:ext cx="598311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46EC3CDD-479C-AB48-8BF2-40868D8D0D7C}"/>
              </a:ext>
            </a:extLst>
          </p:cNvPr>
          <p:cNvCxnSpPr/>
          <p:nvPr/>
        </p:nvCxnSpPr>
        <p:spPr>
          <a:xfrm>
            <a:off x="150124" y="5209821"/>
            <a:ext cx="5983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B87DB74-A2B6-A141-92D5-151CB52D68EE}"/>
              </a:ext>
            </a:extLst>
          </p:cNvPr>
          <p:cNvSpPr txBox="1"/>
          <p:nvPr/>
        </p:nvSpPr>
        <p:spPr>
          <a:xfrm>
            <a:off x="755177" y="5071321"/>
            <a:ext cx="1083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/>
              <a:t>Angular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CAD96B0-48FD-8544-B080-1E839E3752E9}"/>
              </a:ext>
            </a:extLst>
          </p:cNvPr>
          <p:cNvSpPr txBox="1"/>
          <p:nvPr/>
        </p:nvSpPr>
        <p:spPr>
          <a:xfrm>
            <a:off x="755177" y="4738300"/>
            <a:ext cx="1083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/>
              <a:t>Java</a:t>
            </a:r>
          </a:p>
        </p:txBody>
      </p:sp>
      <p:sp>
        <p:nvSpPr>
          <p:cNvPr id="43" name="Rectángulo redondeado 42">
            <a:extLst>
              <a:ext uri="{FF2B5EF4-FFF2-40B4-BE49-F238E27FC236}">
                <a16:creationId xmlns:a16="http://schemas.microsoft.com/office/drawing/2014/main" id="{19F89368-ED01-0A48-ABB0-C83AD8C9E951}"/>
              </a:ext>
            </a:extLst>
          </p:cNvPr>
          <p:cNvSpPr/>
          <p:nvPr/>
        </p:nvSpPr>
        <p:spPr>
          <a:xfrm>
            <a:off x="61806" y="4670566"/>
            <a:ext cx="1362588" cy="1052901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596FDC69-968D-324B-B1D0-E8A2D757840A}"/>
              </a:ext>
            </a:extLst>
          </p:cNvPr>
          <p:cNvCxnSpPr/>
          <p:nvPr/>
        </p:nvCxnSpPr>
        <p:spPr>
          <a:xfrm>
            <a:off x="9798756" y="1840089"/>
            <a:ext cx="0" cy="114017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1D9B4901-4B26-504C-A8D3-926BDCB9EECE}"/>
              </a:ext>
            </a:extLst>
          </p:cNvPr>
          <p:cNvCxnSpPr>
            <a:cxnSpLocks/>
          </p:cNvCxnSpPr>
          <p:nvPr/>
        </p:nvCxnSpPr>
        <p:spPr>
          <a:xfrm flipH="1" flipV="1">
            <a:off x="8827911" y="2980264"/>
            <a:ext cx="970846" cy="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3D46E539-824A-944D-B5DC-23E3A85A6892}"/>
              </a:ext>
            </a:extLst>
          </p:cNvPr>
          <p:cNvCxnSpPr/>
          <p:nvPr/>
        </p:nvCxnSpPr>
        <p:spPr>
          <a:xfrm>
            <a:off x="8827911" y="2980264"/>
            <a:ext cx="0" cy="1580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strella de 5 puntas 55">
            <a:extLst>
              <a:ext uri="{FF2B5EF4-FFF2-40B4-BE49-F238E27FC236}">
                <a16:creationId xmlns:a16="http://schemas.microsoft.com/office/drawing/2014/main" id="{A20D3AEA-4F77-EE49-BEF5-AB865202FA25}"/>
              </a:ext>
            </a:extLst>
          </p:cNvPr>
          <p:cNvSpPr/>
          <p:nvPr/>
        </p:nvSpPr>
        <p:spPr>
          <a:xfrm>
            <a:off x="4413331" y="3098797"/>
            <a:ext cx="180622" cy="158045"/>
          </a:xfrm>
          <a:prstGeom prst="star5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Estrella de 5 puntas 56">
            <a:extLst>
              <a:ext uri="{FF2B5EF4-FFF2-40B4-BE49-F238E27FC236}">
                <a16:creationId xmlns:a16="http://schemas.microsoft.com/office/drawing/2014/main" id="{56533DE6-2DF0-2449-A352-61902A8F8FDA}"/>
              </a:ext>
            </a:extLst>
          </p:cNvPr>
          <p:cNvSpPr/>
          <p:nvPr/>
        </p:nvSpPr>
        <p:spPr>
          <a:xfrm>
            <a:off x="8998501" y="3093154"/>
            <a:ext cx="180622" cy="158045"/>
          </a:xfrm>
          <a:prstGeom prst="star5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5757B3FB-6DAC-BB4E-A6D4-4A5FAA328669}"/>
              </a:ext>
            </a:extLst>
          </p:cNvPr>
          <p:cNvCxnSpPr/>
          <p:nvPr/>
        </p:nvCxnSpPr>
        <p:spPr>
          <a:xfrm>
            <a:off x="156866" y="5486399"/>
            <a:ext cx="59831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B1B907C4-7C91-9742-AFCE-D931287CD73B}"/>
              </a:ext>
            </a:extLst>
          </p:cNvPr>
          <p:cNvSpPr txBox="1"/>
          <p:nvPr/>
        </p:nvSpPr>
        <p:spPr>
          <a:xfrm>
            <a:off x="728366" y="5348109"/>
            <a:ext cx="1083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55820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1F1748-D256-2843-8BE4-54B13733A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262"/>
            <a:ext cx="8755117" cy="6337738"/>
          </a:xfrm>
          <a:prstGeom prst="rect">
            <a:avLst/>
          </a:prstGeom>
        </p:spPr>
      </p:pic>
      <p:pic>
        <p:nvPicPr>
          <p:cNvPr id="9" name="Shape 206">
            <a:extLst>
              <a:ext uri="{FF2B5EF4-FFF2-40B4-BE49-F238E27FC236}">
                <a16:creationId xmlns:a16="http://schemas.microsoft.com/office/drawing/2014/main" id="{C0F80943-95CC-AA49-8A23-DCD1639C32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7390" y="3660228"/>
            <a:ext cx="3405727" cy="2677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C609607-25BD-8D40-B894-EC78DF1D3BD4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L" sz="2800" b="1">
                <a:solidFill>
                  <a:srgbClr val="533E7F"/>
                </a:solidFill>
                <a:latin typeface="Proxima Nova Th" panose="02000506030000020004" pitchFamily="2" charset="0"/>
                <a:sym typeface="Proxima Nova"/>
              </a:rPr>
              <a:t>INFRAESTRUCTURA CON MEJORIAS PARA CI/CD MOBILE</a:t>
            </a:r>
          </a:p>
        </p:txBody>
      </p:sp>
    </p:spTree>
    <p:extLst>
      <p:ext uri="{BB962C8B-B14F-4D97-AF65-F5344CB8AC3E}">
        <p14:creationId xmlns:p14="http://schemas.microsoft.com/office/powerpoint/2010/main" val="224334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2F3B91-18AF-5846-B798-B89DB21E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62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1FFE0C0-D72D-2940-BFA5-C178AE381C41}"/>
              </a:ext>
            </a:extLst>
          </p:cNvPr>
          <p:cNvSpPr/>
          <p:nvPr/>
        </p:nvSpPr>
        <p:spPr>
          <a:xfrm>
            <a:off x="160771" y="1870130"/>
            <a:ext cx="11870458" cy="2624516"/>
          </a:xfrm>
          <a:prstGeom prst="rect">
            <a:avLst/>
          </a:prstGeom>
          <a:solidFill>
            <a:srgbClr val="5725B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/>
              <a:t>STACK DE HERRAMIENTAS SUPERAPP</a:t>
            </a:r>
          </a:p>
        </p:txBody>
      </p:sp>
    </p:spTree>
    <p:extLst>
      <p:ext uri="{BB962C8B-B14F-4D97-AF65-F5344CB8AC3E}">
        <p14:creationId xmlns:p14="http://schemas.microsoft.com/office/powerpoint/2010/main" val="2901759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13">
            <a:extLst>
              <a:ext uri="{FF2B5EF4-FFF2-40B4-BE49-F238E27FC236}">
                <a16:creationId xmlns:a16="http://schemas.microsoft.com/office/drawing/2014/main" id="{D934E343-0ECE-C54E-936B-6D9D812DDE5A}"/>
              </a:ext>
            </a:extLst>
          </p:cNvPr>
          <p:cNvSpPr/>
          <p:nvPr/>
        </p:nvSpPr>
        <p:spPr>
          <a:xfrm>
            <a:off x="6165559" y="972"/>
            <a:ext cx="2925857" cy="6857028"/>
          </a:xfrm>
          <a:prstGeom prst="rect">
            <a:avLst/>
          </a:prstGeom>
          <a:solidFill>
            <a:srgbClr val="5249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Rectangle 118">
            <a:extLst>
              <a:ext uri="{FF2B5EF4-FFF2-40B4-BE49-F238E27FC236}">
                <a16:creationId xmlns:a16="http://schemas.microsoft.com/office/drawing/2014/main" id="{1AD7C9D6-6A65-9640-A9CA-2E24CF614AD1}"/>
              </a:ext>
            </a:extLst>
          </p:cNvPr>
          <p:cNvSpPr/>
          <p:nvPr/>
        </p:nvSpPr>
        <p:spPr>
          <a:xfrm>
            <a:off x="9266143" y="0"/>
            <a:ext cx="2925857" cy="6857028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65" kern="0">
              <a:solidFill>
                <a:srgbClr val="5249D2"/>
              </a:solidFill>
              <a:latin typeface="Calibri" panose="020F0502020204030204"/>
            </a:endParaRPr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A33AD7C3-AF61-B848-B284-4398D6C58E07}"/>
              </a:ext>
            </a:extLst>
          </p:cNvPr>
          <p:cNvSpPr/>
          <p:nvPr/>
        </p:nvSpPr>
        <p:spPr>
          <a:xfrm rot="18782981">
            <a:off x="8757633" y="523752"/>
            <a:ext cx="553076" cy="480690"/>
          </a:xfrm>
          <a:prstGeom prst="rect">
            <a:avLst/>
          </a:prstGeom>
          <a:solidFill>
            <a:srgbClr val="5249D2"/>
          </a:solidFill>
          <a:ln w="76200">
            <a:solidFill>
              <a:srgbClr val="5249D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765" kern="0">
              <a:solidFill>
                <a:srgbClr val="2F5597"/>
              </a:solidFill>
              <a:latin typeface="Calibri" panose="020F0502020204030204"/>
            </a:endParaRPr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62303988-4AAF-3C4D-9439-8133D4D7ACA9}"/>
              </a:ext>
            </a:extLst>
          </p:cNvPr>
          <p:cNvSpPr/>
          <p:nvPr/>
        </p:nvSpPr>
        <p:spPr>
          <a:xfrm rot="18782981">
            <a:off x="9032581" y="1178266"/>
            <a:ext cx="553237" cy="480518"/>
          </a:xfrm>
          <a:prstGeom prst="rect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765" kern="0">
              <a:solidFill>
                <a:srgbClr val="2F5597"/>
              </a:solidFill>
              <a:latin typeface="Calibri" panose="020F0502020204030204"/>
            </a:endParaRPr>
          </a:p>
        </p:txBody>
      </p:sp>
      <p:sp>
        <p:nvSpPr>
          <p:cNvPr id="93" name="Rectangle 117">
            <a:extLst>
              <a:ext uri="{FF2B5EF4-FFF2-40B4-BE49-F238E27FC236}">
                <a16:creationId xmlns:a16="http://schemas.microsoft.com/office/drawing/2014/main" id="{2346F448-6E83-2B46-8D1F-BBEA9E1EAC44}"/>
              </a:ext>
            </a:extLst>
          </p:cNvPr>
          <p:cNvSpPr/>
          <p:nvPr/>
        </p:nvSpPr>
        <p:spPr>
          <a:xfrm>
            <a:off x="3087680" y="972"/>
            <a:ext cx="2925857" cy="6857028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5F8CC2E3-8485-454A-A3CF-0B9750C3D048}"/>
              </a:ext>
            </a:extLst>
          </p:cNvPr>
          <p:cNvSpPr/>
          <p:nvPr/>
        </p:nvSpPr>
        <p:spPr>
          <a:xfrm rot="18782981">
            <a:off x="5989623" y="1178266"/>
            <a:ext cx="553237" cy="480518"/>
          </a:xfrm>
          <a:prstGeom prst="rect">
            <a:avLst/>
          </a:prstGeom>
          <a:solidFill>
            <a:srgbClr val="5249D2"/>
          </a:solidFill>
          <a:ln w="76200">
            <a:solidFill>
              <a:srgbClr val="5249D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765" kern="0">
              <a:solidFill>
                <a:srgbClr val="2F5597"/>
              </a:solidFill>
              <a:latin typeface="Calibri" panose="020F0502020204030204"/>
            </a:endParaRPr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D99C85E3-7390-2C4A-AAF9-84D0AC85F680}"/>
              </a:ext>
            </a:extLst>
          </p:cNvPr>
          <p:cNvSpPr/>
          <p:nvPr/>
        </p:nvSpPr>
        <p:spPr>
          <a:xfrm rot="18782981">
            <a:off x="5670412" y="521619"/>
            <a:ext cx="534978" cy="497576"/>
          </a:xfrm>
          <a:prstGeom prst="rect">
            <a:avLst/>
          </a:prstGeom>
          <a:solidFill>
            <a:srgbClr val="2F5597"/>
          </a:solidFill>
          <a:ln w="76200">
            <a:solidFill>
              <a:srgbClr val="2F559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765" kern="0">
              <a:solidFill>
                <a:srgbClr val="2F5597"/>
              </a:solidFill>
              <a:latin typeface="Calibri" panose="020F0502020204030204"/>
            </a:endParaRPr>
          </a:p>
        </p:txBody>
      </p:sp>
      <p:sp>
        <p:nvSpPr>
          <p:cNvPr id="92" name="Rectangle 116">
            <a:extLst>
              <a:ext uri="{FF2B5EF4-FFF2-40B4-BE49-F238E27FC236}">
                <a16:creationId xmlns:a16="http://schemas.microsoft.com/office/drawing/2014/main" id="{7719A1B0-A559-9D4D-8E1B-2AD3B0C09458}"/>
              </a:ext>
            </a:extLst>
          </p:cNvPr>
          <p:cNvSpPr/>
          <p:nvPr/>
        </p:nvSpPr>
        <p:spPr>
          <a:xfrm>
            <a:off x="0" y="972"/>
            <a:ext cx="2938269" cy="6857028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178B9009-3F20-404D-9F53-D99CD287C25A}"/>
              </a:ext>
            </a:extLst>
          </p:cNvPr>
          <p:cNvSpPr/>
          <p:nvPr/>
        </p:nvSpPr>
        <p:spPr>
          <a:xfrm rot="18782981">
            <a:off x="2865067" y="1238640"/>
            <a:ext cx="513634" cy="522914"/>
          </a:xfrm>
          <a:prstGeom prst="rect">
            <a:avLst/>
          </a:prstGeom>
          <a:solidFill>
            <a:srgbClr val="2F5597"/>
          </a:solidFill>
          <a:ln w="76200">
            <a:solidFill>
              <a:srgbClr val="2F559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765" kern="0">
              <a:solidFill>
                <a:srgbClr val="2F5597"/>
              </a:solidFill>
              <a:latin typeface="Calibri" panose="020F0502020204030204"/>
            </a:endParaRPr>
          </a:p>
        </p:txBody>
      </p:sp>
      <p:sp>
        <p:nvSpPr>
          <p:cNvPr id="97" name="Rectangle 123">
            <a:extLst>
              <a:ext uri="{FF2B5EF4-FFF2-40B4-BE49-F238E27FC236}">
                <a16:creationId xmlns:a16="http://schemas.microsoft.com/office/drawing/2014/main" id="{9CD67962-A507-8048-B3C8-E974802AA07D}"/>
              </a:ext>
            </a:extLst>
          </p:cNvPr>
          <p:cNvSpPr/>
          <p:nvPr/>
        </p:nvSpPr>
        <p:spPr>
          <a:xfrm>
            <a:off x="4094433" y="2509566"/>
            <a:ext cx="1919269" cy="3160472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115">
            <a:extLst>
              <a:ext uri="{FF2B5EF4-FFF2-40B4-BE49-F238E27FC236}">
                <a16:creationId xmlns:a16="http://schemas.microsoft.com/office/drawing/2014/main" id="{DD375387-4C7C-6840-B13A-A0BE506D41E2}"/>
              </a:ext>
            </a:extLst>
          </p:cNvPr>
          <p:cNvSpPr/>
          <p:nvPr/>
        </p:nvSpPr>
        <p:spPr>
          <a:xfrm>
            <a:off x="7179010" y="2778490"/>
            <a:ext cx="1919269" cy="3160472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126">
            <a:extLst>
              <a:ext uri="{FF2B5EF4-FFF2-40B4-BE49-F238E27FC236}">
                <a16:creationId xmlns:a16="http://schemas.microsoft.com/office/drawing/2014/main" id="{5317DA46-945D-8E49-A75E-EC87B5990A77}"/>
              </a:ext>
            </a:extLst>
          </p:cNvPr>
          <p:cNvSpPr/>
          <p:nvPr/>
        </p:nvSpPr>
        <p:spPr>
          <a:xfrm>
            <a:off x="10272732" y="3137057"/>
            <a:ext cx="1919269" cy="3070830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Rectangle 128">
            <a:extLst>
              <a:ext uri="{FF2B5EF4-FFF2-40B4-BE49-F238E27FC236}">
                <a16:creationId xmlns:a16="http://schemas.microsoft.com/office/drawing/2014/main" id="{8FE83362-735D-A04D-86BE-FCFD3D6717C1}"/>
              </a:ext>
            </a:extLst>
          </p:cNvPr>
          <p:cNvSpPr/>
          <p:nvPr/>
        </p:nvSpPr>
        <p:spPr>
          <a:xfrm>
            <a:off x="1019000" y="2088098"/>
            <a:ext cx="1919269" cy="3160472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Rectangle 4">
            <a:extLst>
              <a:ext uri="{FF2B5EF4-FFF2-40B4-BE49-F238E27FC236}">
                <a16:creationId xmlns:a16="http://schemas.microsoft.com/office/drawing/2014/main" id="{DC91F6B2-F903-4B47-BC45-F374910553D0}"/>
              </a:ext>
            </a:extLst>
          </p:cNvPr>
          <p:cNvSpPr/>
          <p:nvPr/>
        </p:nvSpPr>
        <p:spPr bwMode="gray">
          <a:xfrm>
            <a:off x="1019000" y="2088098"/>
            <a:ext cx="1916365" cy="494854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5877" tIns="105877" rIns="179285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err="1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Entorno</a:t>
            </a:r>
            <a:r>
              <a:rPr lang="en-US" sz="1176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176" kern="0" err="1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desarrollo</a:t>
            </a:r>
            <a:endParaRPr lang="en-US" sz="1176" kern="0">
              <a:solidFill>
                <a:prstClr val="white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DA603D0B-EF87-0048-A0AC-AF801B106212}"/>
              </a:ext>
            </a:extLst>
          </p:cNvPr>
          <p:cNvSpPr/>
          <p:nvPr/>
        </p:nvSpPr>
        <p:spPr bwMode="gray">
          <a:xfrm>
            <a:off x="1019000" y="3719962"/>
            <a:ext cx="1916365" cy="494854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5877" tIns="105877" rIns="179285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err="1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Colaboración</a:t>
            </a:r>
            <a:r>
              <a:rPr lang="en-US" sz="1176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176" kern="0" err="1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equipos</a:t>
            </a:r>
            <a:endParaRPr lang="en-US" sz="1176" kern="0">
              <a:solidFill>
                <a:prstClr val="white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6" name="Shape 310" descr="Imagem">
            <a:extLst>
              <a:ext uri="{FF2B5EF4-FFF2-40B4-BE49-F238E27FC236}">
                <a16:creationId xmlns:a16="http://schemas.microsoft.com/office/drawing/2014/main" id="{F9361279-31C7-9244-8ED1-AEAF4B5D99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473" y="3155772"/>
            <a:ext cx="352373" cy="46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312" descr="Imagem">
            <a:extLst>
              <a:ext uri="{FF2B5EF4-FFF2-40B4-BE49-F238E27FC236}">
                <a16:creationId xmlns:a16="http://schemas.microsoft.com/office/drawing/2014/main" id="{364F1F51-0870-6E40-B5E9-FEFB674600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0684" y="3201571"/>
            <a:ext cx="352372" cy="39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314" descr="Imagem">
            <a:extLst>
              <a:ext uri="{FF2B5EF4-FFF2-40B4-BE49-F238E27FC236}">
                <a16:creationId xmlns:a16="http://schemas.microsoft.com/office/drawing/2014/main" id="{F09682F8-6EC5-2847-9248-96760ADA41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2653" y="2628526"/>
            <a:ext cx="333820" cy="39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311" descr="Imagem">
            <a:extLst>
              <a:ext uri="{FF2B5EF4-FFF2-40B4-BE49-F238E27FC236}">
                <a16:creationId xmlns:a16="http://schemas.microsoft.com/office/drawing/2014/main" id="{10D2DFF3-3AB9-CA43-A7AA-9FFE3BFDD1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7567" y="2618596"/>
            <a:ext cx="333820" cy="3984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Rectangle 103">
            <a:extLst>
              <a:ext uri="{FF2B5EF4-FFF2-40B4-BE49-F238E27FC236}">
                <a16:creationId xmlns:a16="http://schemas.microsoft.com/office/drawing/2014/main" id="{A8E4CD46-2C1B-4A4B-9300-293A1967CE5F}"/>
              </a:ext>
            </a:extLst>
          </p:cNvPr>
          <p:cNvSpPr/>
          <p:nvPr/>
        </p:nvSpPr>
        <p:spPr>
          <a:xfrm>
            <a:off x="2953335" y="916659"/>
            <a:ext cx="315830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Personas | </a:t>
            </a:r>
            <a:r>
              <a:rPr lang="en-US" sz="156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Procesos</a:t>
            </a:r>
            <a:r>
              <a: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| </a:t>
            </a:r>
            <a:r>
              <a:rPr lang="en-US" sz="156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Herramientas</a:t>
            </a:r>
            <a:endParaRPr lang="en-US" sz="1568">
              <a:solidFill>
                <a:srgbClr val="505050"/>
              </a:solidFill>
            </a:endParaRP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7FE2F589-A96D-CC4C-972F-D6987872B61C}"/>
              </a:ext>
            </a:extLst>
          </p:cNvPr>
          <p:cNvSpPr txBox="1">
            <a:spLocks/>
          </p:cNvSpPr>
          <p:nvPr/>
        </p:nvSpPr>
        <p:spPr>
          <a:xfrm>
            <a:off x="268928" y="291548"/>
            <a:ext cx="11655840" cy="899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33" b="1">
                <a:solidFill>
                  <a:schemeClr val="bg1"/>
                </a:solidFill>
              </a:rPr>
              <a:t>ECOSISTEMA</a:t>
            </a:r>
            <a:br>
              <a:rPr lang="en-US" sz="3333" b="1">
                <a:solidFill>
                  <a:schemeClr val="bg1"/>
                </a:solidFill>
              </a:rPr>
            </a:br>
            <a:r>
              <a:rPr lang="en-US" sz="3333" b="1">
                <a:solidFill>
                  <a:schemeClr val="bg1"/>
                </a:solidFill>
              </a:rPr>
              <a:t>SUPERAPP</a:t>
            </a:r>
          </a:p>
        </p:txBody>
      </p:sp>
      <p:pic>
        <p:nvPicPr>
          <p:cNvPr id="115" name="Imagen 114">
            <a:extLst>
              <a:ext uri="{FF2B5EF4-FFF2-40B4-BE49-F238E27FC236}">
                <a16:creationId xmlns:a16="http://schemas.microsoft.com/office/drawing/2014/main" id="{E40A0034-8BF2-A140-B956-D82133AAF5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83" y="4339027"/>
            <a:ext cx="1310640" cy="578711"/>
          </a:xfrm>
          <a:prstGeom prst="rect">
            <a:avLst/>
          </a:prstGeom>
        </p:spPr>
      </p:pic>
      <p:sp>
        <p:nvSpPr>
          <p:cNvPr id="116" name="Rectangle 4">
            <a:extLst>
              <a:ext uri="{FF2B5EF4-FFF2-40B4-BE49-F238E27FC236}">
                <a16:creationId xmlns:a16="http://schemas.microsoft.com/office/drawing/2014/main" id="{93BA5A55-A07F-8147-A805-38545B165EFA}"/>
              </a:ext>
            </a:extLst>
          </p:cNvPr>
          <p:cNvSpPr/>
          <p:nvPr/>
        </p:nvSpPr>
        <p:spPr bwMode="gray">
          <a:xfrm>
            <a:off x="4094433" y="2509566"/>
            <a:ext cx="1919269" cy="494854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5877" tIns="105877" rIns="179285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17" name="Rectangle 4">
            <a:extLst>
              <a:ext uri="{FF2B5EF4-FFF2-40B4-BE49-F238E27FC236}">
                <a16:creationId xmlns:a16="http://schemas.microsoft.com/office/drawing/2014/main" id="{38ECFAB6-7C1F-2E45-A609-3C7AC063F270}"/>
              </a:ext>
            </a:extLst>
          </p:cNvPr>
          <p:cNvSpPr/>
          <p:nvPr/>
        </p:nvSpPr>
        <p:spPr bwMode="gray">
          <a:xfrm>
            <a:off x="4086378" y="4241085"/>
            <a:ext cx="1916365" cy="494854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5877" tIns="105877" rIns="179285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err="1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Pruebas</a:t>
            </a:r>
            <a:endParaRPr lang="en-US" sz="1176" kern="0">
              <a:solidFill>
                <a:prstClr val="white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8" name="Picture 87">
            <a:extLst>
              <a:ext uri="{FF2B5EF4-FFF2-40B4-BE49-F238E27FC236}">
                <a16:creationId xmlns:a16="http://schemas.microsoft.com/office/drawing/2014/main" id="{4615910C-3071-544F-BFBD-614D3D0C44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57249" y="3158024"/>
            <a:ext cx="1035595" cy="398304"/>
          </a:xfrm>
          <a:prstGeom prst="rect">
            <a:avLst/>
          </a:prstGeom>
        </p:spPr>
      </p:pic>
      <p:pic>
        <p:nvPicPr>
          <p:cNvPr id="119" name="Picture 16">
            <a:extLst>
              <a:ext uri="{FF2B5EF4-FFF2-40B4-BE49-F238E27FC236}">
                <a16:creationId xmlns:a16="http://schemas.microsoft.com/office/drawing/2014/main" id="{95725036-4E77-B341-BA46-89D0B43A3B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7971" y="3637449"/>
            <a:ext cx="1304787" cy="398304"/>
          </a:xfrm>
          <a:prstGeom prst="rect">
            <a:avLst/>
          </a:prstGeom>
        </p:spPr>
      </p:pic>
      <p:sp>
        <p:nvSpPr>
          <p:cNvPr id="122" name="Rectángulo 121">
            <a:extLst>
              <a:ext uri="{FF2B5EF4-FFF2-40B4-BE49-F238E27FC236}">
                <a16:creationId xmlns:a16="http://schemas.microsoft.com/office/drawing/2014/main" id="{43ABAC17-17CD-C84A-A369-C1086196F0F3}"/>
              </a:ext>
            </a:extLst>
          </p:cNvPr>
          <p:cNvSpPr/>
          <p:nvPr/>
        </p:nvSpPr>
        <p:spPr>
          <a:xfrm>
            <a:off x="4384957" y="4817013"/>
            <a:ext cx="1266021" cy="770047"/>
          </a:xfrm>
          <a:prstGeom prst="rect">
            <a:avLst/>
          </a:prstGeom>
          <a:solidFill>
            <a:schemeClr val="bg1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1" name="Imagen 120">
            <a:extLst>
              <a:ext uri="{FF2B5EF4-FFF2-40B4-BE49-F238E27FC236}">
                <a16:creationId xmlns:a16="http://schemas.microsoft.com/office/drawing/2014/main" id="{37931D8B-6CBB-9244-96F4-368ADE8C2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109" y="4775361"/>
            <a:ext cx="1266021" cy="423090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04CCC009-B462-B743-BEA2-D1CBF7E092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58" y="5131430"/>
            <a:ext cx="1234172" cy="473918"/>
          </a:xfrm>
          <a:prstGeom prst="rect">
            <a:avLst/>
          </a:prstGeom>
        </p:spPr>
      </p:pic>
      <p:sp>
        <p:nvSpPr>
          <p:cNvPr id="125" name="Rectangle 4">
            <a:extLst>
              <a:ext uri="{FF2B5EF4-FFF2-40B4-BE49-F238E27FC236}">
                <a16:creationId xmlns:a16="http://schemas.microsoft.com/office/drawing/2014/main" id="{A7EE4C7A-B44F-884F-8073-EF17F2A7D035}"/>
              </a:ext>
            </a:extLst>
          </p:cNvPr>
          <p:cNvSpPr/>
          <p:nvPr/>
        </p:nvSpPr>
        <p:spPr bwMode="gray">
          <a:xfrm>
            <a:off x="7179010" y="2778491"/>
            <a:ext cx="1916365" cy="494854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5877" tIns="105877" rIns="179285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126" name="Picture 23">
            <a:extLst>
              <a:ext uri="{FF2B5EF4-FFF2-40B4-BE49-F238E27FC236}">
                <a16:creationId xmlns:a16="http://schemas.microsoft.com/office/drawing/2014/main" id="{940EBE59-8120-0C46-A685-8F70D27767C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67" y="3201570"/>
            <a:ext cx="723183" cy="723183"/>
          </a:xfrm>
          <a:prstGeom prst="rect">
            <a:avLst/>
          </a:prstGeom>
        </p:spPr>
      </p:pic>
      <p:sp>
        <p:nvSpPr>
          <p:cNvPr id="127" name="Rectangle 4">
            <a:extLst>
              <a:ext uri="{FF2B5EF4-FFF2-40B4-BE49-F238E27FC236}">
                <a16:creationId xmlns:a16="http://schemas.microsoft.com/office/drawing/2014/main" id="{57154E84-4477-1D44-B889-31A411E72DE2}"/>
              </a:ext>
            </a:extLst>
          </p:cNvPr>
          <p:cNvSpPr/>
          <p:nvPr/>
        </p:nvSpPr>
        <p:spPr bwMode="gray">
          <a:xfrm>
            <a:off x="7184888" y="4354789"/>
            <a:ext cx="1916365" cy="494854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5877" tIns="105877" rIns="179285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130" name="Imagen 129">
            <a:extLst>
              <a:ext uri="{FF2B5EF4-FFF2-40B4-BE49-F238E27FC236}">
                <a16:creationId xmlns:a16="http://schemas.microsoft.com/office/drawing/2014/main" id="{51034C60-58B3-1543-9ACD-36829981A8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552" y="3363863"/>
            <a:ext cx="600001" cy="738001"/>
          </a:xfrm>
          <a:prstGeom prst="rect">
            <a:avLst/>
          </a:prstGeom>
        </p:spPr>
      </p:pic>
      <p:sp>
        <p:nvSpPr>
          <p:cNvPr id="131" name="Rectangle 4">
            <a:extLst>
              <a:ext uri="{FF2B5EF4-FFF2-40B4-BE49-F238E27FC236}">
                <a16:creationId xmlns:a16="http://schemas.microsoft.com/office/drawing/2014/main" id="{EB060752-F81C-7C48-B6D6-AB8344FC658E}"/>
              </a:ext>
            </a:extLst>
          </p:cNvPr>
          <p:cNvSpPr/>
          <p:nvPr/>
        </p:nvSpPr>
        <p:spPr bwMode="gray">
          <a:xfrm>
            <a:off x="10275636" y="3137057"/>
            <a:ext cx="1916365" cy="494854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5877" tIns="105877" rIns="179285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pic>
        <p:nvPicPr>
          <p:cNvPr id="132" name="Picture 16">
            <a:extLst>
              <a:ext uri="{FF2B5EF4-FFF2-40B4-BE49-F238E27FC236}">
                <a16:creationId xmlns:a16="http://schemas.microsoft.com/office/drawing/2014/main" id="{91A6D9BA-623E-3042-8F2F-DE8391B7A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5467" y="4831022"/>
            <a:ext cx="1304787" cy="398304"/>
          </a:xfrm>
          <a:prstGeom prst="rect">
            <a:avLst/>
          </a:prstGeom>
        </p:spPr>
      </p:pic>
      <p:pic>
        <p:nvPicPr>
          <p:cNvPr id="134" name="Imagen 133">
            <a:extLst>
              <a:ext uri="{FF2B5EF4-FFF2-40B4-BE49-F238E27FC236}">
                <a16:creationId xmlns:a16="http://schemas.microsoft.com/office/drawing/2014/main" id="{B93BBDA4-AE73-3548-97FC-B81FD028CB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65" y="5548563"/>
            <a:ext cx="930002" cy="360000"/>
          </a:xfrm>
          <a:prstGeom prst="rect">
            <a:avLst/>
          </a:prstGeom>
        </p:spPr>
      </p:pic>
      <p:sp>
        <p:nvSpPr>
          <p:cNvPr id="144" name="Rectángulo 143">
            <a:extLst>
              <a:ext uri="{FF2B5EF4-FFF2-40B4-BE49-F238E27FC236}">
                <a16:creationId xmlns:a16="http://schemas.microsoft.com/office/drawing/2014/main" id="{4DD491CB-9BD4-ED41-9EF1-759246D87EEE}"/>
              </a:ext>
            </a:extLst>
          </p:cNvPr>
          <p:cNvSpPr/>
          <p:nvPr/>
        </p:nvSpPr>
        <p:spPr>
          <a:xfrm rot="18782981">
            <a:off x="2614479" y="514740"/>
            <a:ext cx="536239" cy="498718"/>
          </a:xfrm>
          <a:prstGeom prst="rect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765" kern="0">
              <a:solidFill>
                <a:srgbClr val="2F5597"/>
              </a:solidFill>
              <a:latin typeface="Calibri" panose="020F0502020204030204"/>
            </a:endParaRPr>
          </a:p>
        </p:txBody>
      </p:sp>
      <p:pic>
        <p:nvPicPr>
          <p:cNvPr id="136" name="Gráfico 135">
            <a:extLst>
              <a:ext uri="{FF2B5EF4-FFF2-40B4-BE49-F238E27FC236}">
                <a16:creationId xmlns:a16="http://schemas.microsoft.com/office/drawing/2014/main" id="{E3E399AF-0DBF-F549-B5BC-170EEEF8CB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03444" y="5609009"/>
            <a:ext cx="766820" cy="255607"/>
          </a:xfrm>
          <a:prstGeom prst="rect">
            <a:avLst/>
          </a:prstGeom>
        </p:spPr>
      </p:pic>
      <p:pic>
        <p:nvPicPr>
          <p:cNvPr id="138" name="Imagen 137">
            <a:extLst>
              <a:ext uri="{FF2B5EF4-FFF2-40B4-BE49-F238E27FC236}">
                <a16:creationId xmlns:a16="http://schemas.microsoft.com/office/drawing/2014/main" id="{3CF3E5D0-7E34-C240-B891-FB728A0D72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7" y="5001508"/>
            <a:ext cx="1163537" cy="733762"/>
          </a:xfrm>
          <a:prstGeom prst="rect">
            <a:avLst/>
          </a:prstGeom>
        </p:spPr>
      </p:pic>
      <p:sp>
        <p:nvSpPr>
          <p:cNvPr id="101" name="Rounded Rectangle 102">
            <a:extLst>
              <a:ext uri="{FF2B5EF4-FFF2-40B4-BE49-F238E27FC236}">
                <a16:creationId xmlns:a16="http://schemas.microsoft.com/office/drawing/2014/main" id="{E9F2E3BA-EE8B-FA4D-8A7A-031B5A750A24}"/>
              </a:ext>
            </a:extLst>
          </p:cNvPr>
          <p:cNvSpPr/>
          <p:nvPr/>
        </p:nvSpPr>
        <p:spPr bwMode="auto">
          <a:xfrm>
            <a:off x="2325662" y="736911"/>
            <a:ext cx="9100962" cy="732301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42875" cap="rnd">
            <a:solidFill>
              <a:schemeClr val="bg1">
                <a:alpha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7" name="Shape 346" descr="Imagem">
            <a:extLst>
              <a:ext uri="{FF2B5EF4-FFF2-40B4-BE49-F238E27FC236}">
                <a16:creationId xmlns:a16="http://schemas.microsoft.com/office/drawing/2014/main" id="{6A2223D1-1301-0B46-9659-81C6E59A2361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-4726254" y="5965364"/>
            <a:ext cx="502128" cy="593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roup 110">
            <a:extLst>
              <a:ext uri="{FF2B5EF4-FFF2-40B4-BE49-F238E27FC236}">
                <a16:creationId xmlns:a16="http://schemas.microsoft.com/office/drawing/2014/main" id="{C74356F7-235B-F44E-8689-35B9CEEE1B1E}"/>
              </a:ext>
            </a:extLst>
          </p:cNvPr>
          <p:cNvGrpSpPr/>
          <p:nvPr/>
        </p:nvGrpSpPr>
        <p:grpSpPr>
          <a:xfrm>
            <a:off x="9412736" y="33256"/>
            <a:ext cx="2185961" cy="1423631"/>
            <a:chOff x="9698195" y="0"/>
            <a:chExt cx="2229794" cy="1452178"/>
          </a:xfrm>
        </p:grpSpPr>
        <p:pic>
          <p:nvPicPr>
            <p:cNvPr id="151" name="Picture 111">
              <a:extLst>
                <a:ext uri="{FF2B5EF4-FFF2-40B4-BE49-F238E27FC236}">
                  <a16:creationId xmlns:a16="http://schemas.microsoft.com/office/drawing/2014/main" id="{7366C36F-A5B1-7C4D-8BB5-1E0A1B800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698195" y="219347"/>
              <a:ext cx="1695143" cy="1232831"/>
            </a:xfrm>
            <a:prstGeom prst="rect">
              <a:avLst/>
            </a:prstGeom>
          </p:spPr>
        </p:pic>
        <p:grpSp>
          <p:nvGrpSpPr>
            <p:cNvPr id="152" name="Group 112">
              <a:extLst>
                <a:ext uri="{FF2B5EF4-FFF2-40B4-BE49-F238E27FC236}">
                  <a16:creationId xmlns:a16="http://schemas.microsoft.com/office/drawing/2014/main" id="{18C4D6C6-C26E-0B4E-80B2-769049DBFB70}"/>
                </a:ext>
              </a:extLst>
            </p:cNvPr>
            <p:cNvGrpSpPr/>
            <p:nvPr/>
          </p:nvGrpSpPr>
          <p:grpSpPr>
            <a:xfrm>
              <a:off x="11080289" y="0"/>
              <a:ext cx="847700" cy="1452178"/>
              <a:chOff x="10147300" y="798513"/>
              <a:chExt cx="1128713" cy="1933575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E36DEA9A-0C65-2841-9405-B258F7469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6400" y="1195388"/>
                <a:ext cx="609600" cy="1306513"/>
              </a:xfrm>
              <a:custGeom>
                <a:avLst/>
                <a:gdLst>
                  <a:gd name="T0" fmla="*/ 384 w 384"/>
                  <a:gd name="T1" fmla="*/ 823 h 823"/>
                  <a:gd name="T2" fmla="*/ 0 w 384"/>
                  <a:gd name="T3" fmla="*/ 823 h 823"/>
                  <a:gd name="T4" fmla="*/ 55 w 384"/>
                  <a:gd name="T5" fmla="*/ 0 h 823"/>
                  <a:gd name="T6" fmla="*/ 203 w 384"/>
                  <a:gd name="T7" fmla="*/ 46 h 823"/>
                  <a:gd name="T8" fmla="*/ 331 w 384"/>
                  <a:gd name="T9" fmla="*/ 0 h 823"/>
                  <a:gd name="T10" fmla="*/ 384 w 384"/>
                  <a:gd name="T11" fmla="*/ 823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823">
                    <a:moveTo>
                      <a:pt x="384" y="823"/>
                    </a:moveTo>
                    <a:lnTo>
                      <a:pt x="0" y="823"/>
                    </a:lnTo>
                    <a:lnTo>
                      <a:pt x="55" y="0"/>
                    </a:lnTo>
                    <a:lnTo>
                      <a:pt x="203" y="46"/>
                    </a:lnTo>
                    <a:lnTo>
                      <a:pt x="331" y="0"/>
                    </a:lnTo>
                    <a:lnTo>
                      <a:pt x="384" y="82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4B01CC94-C545-FA4A-A97A-2DA00D1D2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1975" y="2654300"/>
                <a:ext cx="158750" cy="77788"/>
              </a:xfrm>
              <a:custGeom>
                <a:avLst/>
                <a:gdLst>
                  <a:gd name="T0" fmla="*/ 36 w 71"/>
                  <a:gd name="T1" fmla="*/ 0 h 35"/>
                  <a:gd name="T2" fmla="*/ 0 w 71"/>
                  <a:gd name="T3" fmla="*/ 35 h 35"/>
                  <a:gd name="T4" fmla="*/ 71 w 71"/>
                  <a:gd name="T5" fmla="*/ 35 h 35"/>
                  <a:gd name="T6" fmla="*/ 36 w 71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35">
                    <a:moveTo>
                      <a:pt x="36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16"/>
                      <a:pt x="55" y="0"/>
                      <a:pt x="36" y="0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93C56409-1802-EB43-8A37-2582A43DE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7300" y="2632075"/>
                <a:ext cx="200025" cy="100013"/>
              </a:xfrm>
              <a:custGeom>
                <a:avLst/>
                <a:gdLst>
                  <a:gd name="T0" fmla="*/ 45 w 90"/>
                  <a:gd name="T1" fmla="*/ 0 h 45"/>
                  <a:gd name="T2" fmla="*/ 0 w 90"/>
                  <a:gd name="T3" fmla="*/ 45 h 45"/>
                  <a:gd name="T4" fmla="*/ 90 w 90"/>
                  <a:gd name="T5" fmla="*/ 45 h 45"/>
                  <a:gd name="T6" fmla="*/ 45 w 90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45">
                    <a:moveTo>
                      <a:pt x="45" y="0"/>
                    </a:moveTo>
                    <a:cubicBezTo>
                      <a:pt x="20" y="0"/>
                      <a:pt x="0" y="20"/>
                      <a:pt x="0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0" y="20"/>
                      <a:pt x="70" y="0"/>
                      <a:pt x="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56" name="Freeform 8">
                <a:extLst>
                  <a:ext uri="{FF2B5EF4-FFF2-40B4-BE49-F238E27FC236}">
                    <a16:creationId xmlns:a16="http://schemas.microsoft.com/office/drawing/2014/main" id="{408BDE27-2EB4-324D-A7C0-6971C1D49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632075"/>
                <a:ext cx="201613" cy="100013"/>
              </a:xfrm>
              <a:custGeom>
                <a:avLst/>
                <a:gdLst>
                  <a:gd name="T0" fmla="*/ 45 w 91"/>
                  <a:gd name="T1" fmla="*/ 0 h 45"/>
                  <a:gd name="T2" fmla="*/ 0 w 91"/>
                  <a:gd name="T3" fmla="*/ 45 h 45"/>
                  <a:gd name="T4" fmla="*/ 91 w 91"/>
                  <a:gd name="T5" fmla="*/ 45 h 45"/>
                  <a:gd name="T6" fmla="*/ 45 w 91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" h="45">
                    <a:moveTo>
                      <a:pt x="45" y="0"/>
                    </a:moveTo>
                    <a:cubicBezTo>
                      <a:pt x="20" y="0"/>
                      <a:pt x="0" y="20"/>
                      <a:pt x="0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20"/>
                      <a:pt x="70" y="0"/>
                      <a:pt x="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57" name="Freeform 9">
                <a:extLst>
                  <a:ext uri="{FF2B5EF4-FFF2-40B4-BE49-F238E27FC236}">
                    <a16:creationId xmlns:a16="http://schemas.microsoft.com/office/drawing/2014/main" id="{1B0B8686-858E-E245-9460-1DE166442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8188" y="2654300"/>
                <a:ext cx="155575" cy="77788"/>
              </a:xfrm>
              <a:custGeom>
                <a:avLst/>
                <a:gdLst>
                  <a:gd name="T0" fmla="*/ 35 w 70"/>
                  <a:gd name="T1" fmla="*/ 0 h 35"/>
                  <a:gd name="T2" fmla="*/ 0 w 70"/>
                  <a:gd name="T3" fmla="*/ 35 h 35"/>
                  <a:gd name="T4" fmla="*/ 70 w 70"/>
                  <a:gd name="T5" fmla="*/ 35 h 35"/>
                  <a:gd name="T6" fmla="*/ 35 w 70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35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16"/>
                      <a:pt x="54" y="0"/>
                      <a:pt x="35" y="0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58" name="Freeform 10">
                <a:extLst>
                  <a:ext uri="{FF2B5EF4-FFF2-40B4-BE49-F238E27FC236}">
                    <a16:creationId xmlns:a16="http://schemas.microsoft.com/office/drawing/2014/main" id="{64D7554A-C140-8D4A-9391-51693C70A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80713" y="828675"/>
                <a:ext cx="241300" cy="293688"/>
              </a:xfrm>
              <a:custGeom>
                <a:avLst/>
                <a:gdLst>
                  <a:gd name="T0" fmla="*/ 98 w 109"/>
                  <a:gd name="T1" fmla="*/ 75 h 132"/>
                  <a:gd name="T2" fmla="*/ 38 w 109"/>
                  <a:gd name="T3" fmla="*/ 124 h 132"/>
                  <a:gd name="T4" fmla="*/ 10 w 109"/>
                  <a:gd name="T5" fmla="*/ 50 h 132"/>
                  <a:gd name="T6" fmla="*/ 76 w 109"/>
                  <a:gd name="T7" fmla="*/ 8 h 132"/>
                  <a:gd name="T8" fmla="*/ 98 w 109"/>
                  <a:gd name="T9" fmla="*/ 7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32">
                    <a:moveTo>
                      <a:pt x="98" y="75"/>
                    </a:moveTo>
                    <a:cubicBezTo>
                      <a:pt x="88" y="107"/>
                      <a:pt x="64" y="132"/>
                      <a:pt x="38" y="124"/>
                    </a:cubicBezTo>
                    <a:cubicBezTo>
                      <a:pt x="12" y="115"/>
                      <a:pt x="0" y="82"/>
                      <a:pt x="10" y="50"/>
                    </a:cubicBezTo>
                    <a:cubicBezTo>
                      <a:pt x="21" y="19"/>
                      <a:pt x="50" y="0"/>
                      <a:pt x="76" y="8"/>
                    </a:cubicBezTo>
                    <a:cubicBezTo>
                      <a:pt x="102" y="17"/>
                      <a:pt x="109" y="43"/>
                      <a:pt x="98" y="7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59" name="Freeform 11">
                <a:extLst>
                  <a:ext uri="{FF2B5EF4-FFF2-40B4-BE49-F238E27FC236}">
                    <a16:creationId xmlns:a16="http://schemas.microsoft.com/office/drawing/2014/main" id="{A0438317-D15B-2D43-8008-05DAC07C1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7375" y="798513"/>
                <a:ext cx="241300" cy="273050"/>
              </a:xfrm>
              <a:custGeom>
                <a:avLst/>
                <a:gdLst>
                  <a:gd name="T0" fmla="*/ 93 w 109"/>
                  <a:gd name="T1" fmla="*/ 39 h 123"/>
                  <a:gd name="T2" fmla="*/ 83 w 109"/>
                  <a:gd name="T3" fmla="*/ 111 h 123"/>
                  <a:gd name="T4" fmla="*/ 16 w 109"/>
                  <a:gd name="T5" fmla="*/ 84 h 123"/>
                  <a:gd name="T6" fmla="*/ 25 w 109"/>
                  <a:gd name="T7" fmla="*/ 12 h 123"/>
                  <a:gd name="T8" fmla="*/ 93 w 109"/>
                  <a:gd name="T9" fmla="*/ 3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23">
                    <a:moveTo>
                      <a:pt x="93" y="39"/>
                    </a:moveTo>
                    <a:cubicBezTo>
                      <a:pt x="109" y="66"/>
                      <a:pt x="104" y="98"/>
                      <a:pt x="83" y="111"/>
                    </a:cubicBezTo>
                    <a:cubicBezTo>
                      <a:pt x="62" y="123"/>
                      <a:pt x="32" y="111"/>
                      <a:pt x="16" y="84"/>
                    </a:cubicBezTo>
                    <a:cubicBezTo>
                      <a:pt x="0" y="57"/>
                      <a:pt x="4" y="25"/>
                      <a:pt x="25" y="12"/>
                    </a:cubicBezTo>
                    <a:cubicBezTo>
                      <a:pt x="47" y="0"/>
                      <a:pt x="77" y="12"/>
                      <a:pt x="93" y="3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0" name="Freeform 12">
                <a:extLst>
                  <a:ext uri="{FF2B5EF4-FFF2-40B4-BE49-F238E27FC236}">
                    <a16:creationId xmlns:a16="http://schemas.microsoft.com/office/drawing/2014/main" id="{C3730A79-5296-1E4A-A80D-51257359B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6750" y="1050925"/>
                <a:ext cx="123825" cy="131763"/>
              </a:xfrm>
              <a:custGeom>
                <a:avLst/>
                <a:gdLst>
                  <a:gd name="T0" fmla="*/ 56 w 56"/>
                  <a:gd name="T1" fmla="*/ 45 h 59"/>
                  <a:gd name="T2" fmla="*/ 28 w 56"/>
                  <a:gd name="T3" fmla="*/ 59 h 59"/>
                  <a:gd name="T4" fmla="*/ 0 w 56"/>
                  <a:gd name="T5" fmla="*/ 45 h 59"/>
                  <a:gd name="T6" fmla="*/ 0 w 56"/>
                  <a:gd name="T7" fmla="*/ 0 h 59"/>
                  <a:gd name="T8" fmla="*/ 56 w 56"/>
                  <a:gd name="T9" fmla="*/ 0 h 59"/>
                  <a:gd name="T10" fmla="*/ 56 w 56"/>
                  <a:gd name="T11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9">
                    <a:moveTo>
                      <a:pt x="56" y="45"/>
                    </a:moveTo>
                    <a:cubicBezTo>
                      <a:pt x="56" y="45"/>
                      <a:pt x="48" y="59"/>
                      <a:pt x="28" y="59"/>
                    </a:cubicBezTo>
                    <a:cubicBezTo>
                      <a:pt x="9" y="59"/>
                      <a:pt x="0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" y="0"/>
                      <a:pt x="56" y="0"/>
                      <a:pt x="56" y="0"/>
                    </a:cubicBezTo>
                    <a:lnTo>
                      <a:pt x="56" y="45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1" name="Freeform 13">
                <a:extLst>
                  <a:ext uri="{FF2B5EF4-FFF2-40B4-BE49-F238E27FC236}">
                    <a16:creationId xmlns:a16="http://schemas.microsoft.com/office/drawing/2014/main" id="{5F649E20-0E67-DE4D-9842-96859C2A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3375" y="1195388"/>
                <a:ext cx="304800" cy="690563"/>
              </a:xfrm>
              <a:custGeom>
                <a:avLst/>
                <a:gdLst>
                  <a:gd name="T0" fmla="*/ 137 w 137"/>
                  <a:gd name="T1" fmla="*/ 10 h 311"/>
                  <a:gd name="T2" fmla="*/ 72 w 137"/>
                  <a:gd name="T3" fmla="*/ 0 h 311"/>
                  <a:gd name="T4" fmla="*/ 0 w 137"/>
                  <a:gd name="T5" fmla="*/ 311 h 311"/>
                  <a:gd name="T6" fmla="*/ 49 w 137"/>
                  <a:gd name="T7" fmla="*/ 311 h 311"/>
                  <a:gd name="T8" fmla="*/ 137 w 137"/>
                  <a:gd name="T9" fmla="*/ 1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311">
                    <a:moveTo>
                      <a:pt x="137" y="10"/>
                    </a:moveTo>
                    <a:cubicBezTo>
                      <a:pt x="121" y="6"/>
                      <a:pt x="88" y="5"/>
                      <a:pt x="72" y="0"/>
                    </a:cubicBezTo>
                    <a:cubicBezTo>
                      <a:pt x="26" y="101"/>
                      <a:pt x="10" y="201"/>
                      <a:pt x="0" y="311"/>
                    </a:cubicBezTo>
                    <a:cubicBezTo>
                      <a:pt x="49" y="311"/>
                      <a:pt x="49" y="311"/>
                      <a:pt x="49" y="311"/>
                    </a:cubicBezTo>
                    <a:cubicBezTo>
                      <a:pt x="60" y="206"/>
                      <a:pt x="92" y="106"/>
                      <a:pt x="137" y="10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2" name="Freeform 14">
                <a:extLst>
                  <a:ext uri="{FF2B5EF4-FFF2-40B4-BE49-F238E27FC236}">
                    <a16:creationId xmlns:a16="http://schemas.microsoft.com/office/drawing/2014/main" id="{16803B9B-F56D-3045-93D7-576D847E4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3913" y="1189038"/>
                <a:ext cx="292100" cy="690563"/>
              </a:xfrm>
              <a:custGeom>
                <a:avLst/>
                <a:gdLst>
                  <a:gd name="T0" fmla="*/ 58 w 131"/>
                  <a:gd name="T1" fmla="*/ 177 h 311"/>
                  <a:gd name="T2" fmla="*/ 0 w 131"/>
                  <a:gd name="T3" fmla="*/ 13 h 311"/>
                  <a:gd name="T4" fmla="*/ 58 w 131"/>
                  <a:gd name="T5" fmla="*/ 0 h 311"/>
                  <a:gd name="T6" fmla="*/ 116 w 131"/>
                  <a:gd name="T7" fmla="*/ 192 h 311"/>
                  <a:gd name="T8" fmla="*/ 131 w 131"/>
                  <a:gd name="T9" fmla="*/ 311 h 311"/>
                  <a:gd name="T10" fmla="*/ 82 w 131"/>
                  <a:gd name="T11" fmla="*/ 311 h 311"/>
                  <a:gd name="T12" fmla="*/ 58 w 131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311">
                    <a:moveTo>
                      <a:pt x="58" y="177"/>
                    </a:moveTo>
                    <a:cubicBezTo>
                      <a:pt x="45" y="121"/>
                      <a:pt x="26" y="67"/>
                      <a:pt x="0" y="13"/>
                    </a:cubicBezTo>
                    <a:cubicBezTo>
                      <a:pt x="16" y="9"/>
                      <a:pt x="42" y="4"/>
                      <a:pt x="58" y="0"/>
                    </a:cubicBezTo>
                    <a:cubicBezTo>
                      <a:pt x="87" y="63"/>
                      <a:pt x="104" y="126"/>
                      <a:pt x="116" y="192"/>
                    </a:cubicBezTo>
                    <a:cubicBezTo>
                      <a:pt x="122" y="230"/>
                      <a:pt x="127" y="270"/>
                      <a:pt x="131" y="311"/>
                    </a:cubicBezTo>
                    <a:cubicBezTo>
                      <a:pt x="82" y="311"/>
                      <a:pt x="82" y="311"/>
                      <a:pt x="82" y="311"/>
                    </a:cubicBezTo>
                    <a:cubicBezTo>
                      <a:pt x="77" y="265"/>
                      <a:pt x="69" y="220"/>
                      <a:pt x="58" y="17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3" name="Freeform 15">
                <a:extLst>
                  <a:ext uri="{FF2B5EF4-FFF2-40B4-BE49-F238E27FC236}">
                    <a16:creationId xmlns:a16="http://schemas.microsoft.com/office/drawing/2014/main" id="{5CDA953E-94C6-9B4A-A23A-866EE7382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9275" y="1781175"/>
                <a:ext cx="173038" cy="887413"/>
              </a:xfrm>
              <a:custGeom>
                <a:avLst/>
                <a:gdLst>
                  <a:gd name="T0" fmla="*/ 94 w 109"/>
                  <a:gd name="T1" fmla="*/ 559 h 559"/>
                  <a:gd name="T2" fmla="*/ 22 w 109"/>
                  <a:gd name="T3" fmla="*/ 559 h 559"/>
                  <a:gd name="T4" fmla="*/ 0 w 109"/>
                  <a:gd name="T5" fmla="*/ 0 h 559"/>
                  <a:gd name="T6" fmla="*/ 109 w 109"/>
                  <a:gd name="T7" fmla="*/ 101 h 559"/>
                  <a:gd name="T8" fmla="*/ 94 w 109"/>
                  <a:gd name="T9" fmla="*/ 559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559">
                    <a:moveTo>
                      <a:pt x="94" y="559"/>
                    </a:moveTo>
                    <a:lnTo>
                      <a:pt x="22" y="559"/>
                    </a:lnTo>
                    <a:lnTo>
                      <a:pt x="0" y="0"/>
                    </a:lnTo>
                    <a:lnTo>
                      <a:pt x="109" y="101"/>
                    </a:lnTo>
                    <a:lnTo>
                      <a:pt x="94" y="559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4" name="Freeform 16">
                <a:extLst>
                  <a:ext uri="{FF2B5EF4-FFF2-40B4-BE49-F238E27FC236}">
                    <a16:creationId xmlns:a16="http://schemas.microsoft.com/office/drawing/2014/main" id="{410E9DA9-9C23-8242-B21E-D21D0FE57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8663" y="1781175"/>
                <a:ext cx="161925" cy="887413"/>
              </a:xfrm>
              <a:custGeom>
                <a:avLst/>
                <a:gdLst>
                  <a:gd name="T0" fmla="*/ 88 w 102"/>
                  <a:gd name="T1" fmla="*/ 559 h 559"/>
                  <a:gd name="T2" fmla="*/ 17 w 102"/>
                  <a:gd name="T3" fmla="*/ 559 h 559"/>
                  <a:gd name="T4" fmla="*/ 0 w 102"/>
                  <a:gd name="T5" fmla="*/ 101 h 559"/>
                  <a:gd name="T6" fmla="*/ 102 w 102"/>
                  <a:gd name="T7" fmla="*/ 0 h 559"/>
                  <a:gd name="T8" fmla="*/ 88 w 102"/>
                  <a:gd name="T9" fmla="*/ 559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559">
                    <a:moveTo>
                      <a:pt x="88" y="559"/>
                    </a:moveTo>
                    <a:lnTo>
                      <a:pt x="17" y="559"/>
                    </a:lnTo>
                    <a:lnTo>
                      <a:pt x="0" y="101"/>
                    </a:lnTo>
                    <a:lnTo>
                      <a:pt x="102" y="0"/>
                    </a:lnTo>
                    <a:lnTo>
                      <a:pt x="88" y="559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5" name="Freeform 17">
                <a:extLst>
                  <a:ext uri="{FF2B5EF4-FFF2-40B4-BE49-F238E27FC236}">
                    <a16:creationId xmlns:a16="http://schemas.microsoft.com/office/drawing/2014/main" id="{70669914-E5C9-8149-926F-B79DF4C37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6075" y="1885950"/>
                <a:ext cx="80963" cy="88900"/>
              </a:xfrm>
              <a:custGeom>
                <a:avLst/>
                <a:gdLst>
                  <a:gd name="T0" fmla="*/ 0 w 36"/>
                  <a:gd name="T1" fmla="*/ 0 h 40"/>
                  <a:gd name="T2" fmla="*/ 0 w 36"/>
                  <a:gd name="T3" fmla="*/ 22 h 40"/>
                  <a:gd name="T4" fmla="*/ 18 w 36"/>
                  <a:gd name="T5" fmla="*/ 40 h 40"/>
                  <a:gd name="T6" fmla="*/ 36 w 36"/>
                  <a:gd name="T7" fmla="*/ 22 h 40"/>
                  <a:gd name="T8" fmla="*/ 36 w 36"/>
                  <a:gd name="T9" fmla="*/ 0 h 40"/>
                  <a:gd name="T10" fmla="*/ 0 w 36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40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32"/>
                      <a:pt x="8" y="40"/>
                      <a:pt x="18" y="40"/>
                    </a:cubicBezTo>
                    <a:cubicBezTo>
                      <a:pt x="28" y="40"/>
                      <a:pt x="36" y="32"/>
                      <a:pt x="36" y="22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6" name="Freeform 18">
                <a:extLst>
                  <a:ext uri="{FF2B5EF4-FFF2-40B4-BE49-F238E27FC236}">
                    <a16:creationId xmlns:a16="http://schemas.microsoft.com/office/drawing/2014/main" id="{98B83DF6-A4E1-9A4D-8032-8B3CED646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0763" y="1879600"/>
                <a:ext cx="79375" cy="88900"/>
              </a:xfrm>
              <a:custGeom>
                <a:avLst/>
                <a:gdLst>
                  <a:gd name="T0" fmla="*/ 0 w 36"/>
                  <a:gd name="T1" fmla="*/ 0 h 40"/>
                  <a:gd name="T2" fmla="*/ 0 w 36"/>
                  <a:gd name="T3" fmla="*/ 21 h 40"/>
                  <a:gd name="T4" fmla="*/ 18 w 36"/>
                  <a:gd name="T5" fmla="*/ 40 h 40"/>
                  <a:gd name="T6" fmla="*/ 36 w 36"/>
                  <a:gd name="T7" fmla="*/ 21 h 40"/>
                  <a:gd name="T8" fmla="*/ 36 w 36"/>
                  <a:gd name="T9" fmla="*/ 0 h 40"/>
                  <a:gd name="T10" fmla="*/ 0 w 36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40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31"/>
                      <a:pt x="8" y="40"/>
                      <a:pt x="18" y="40"/>
                    </a:cubicBezTo>
                    <a:cubicBezTo>
                      <a:pt x="28" y="40"/>
                      <a:pt x="36" y="31"/>
                      <a:pt x="36" y="21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7" name="Freeform 19">
                <a:extLst>
                  <a:ext uri="{FF2B5EF4-FFF2-40B4-BE49-F238E27FC236}">
                    <a16:creationId xmlns:a16="http://schemas.microsoft.com/office/drawing/2014/main" id="{FB567340-4D89-1841-949C-FA15E8A48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4838" y="901700"/>
                <a:ext cx="246063" cy="220663"/>
              </a:xfrm>
              <a:custGeom>
                <a:avLst/>
                <a:gdLst>
                  <a:gd name="T0" fmla="*/ 106 w 111"/>
                  <a:gd name="T1" fmla="*/ 24 h 99"/>
                  <a:gd name="T2" fmla="*/ 103 w 111"/>
                  <a:gd name="T3" fmla="*/ 23 h 99"/>
                  <a:gd name="T4" fmla="*/ 103 w 111"/>
                  <a:gd name="T5" fmla="*/ 16 h 99"/>
                  <a:gd name="T6" fmla="*/ 103 w 111"/>
                  <a:gd name="T7" fmla="*/ 14 h 99"/>
                  <a:gd name="T8" fmla="*/ 103 w 111"/>
                  <a:gd name="T9" fmla="*/ 13 h 99"/>
                  <a:gd name="T10" fmla="*/ 102 w 111"/>
                  <a:gd name="T11" fmla="*/ 12 h 99"/>
                  <a:gd name="T12" fmla="*/ 102 w 111"/>
                  <a:gd name="T13" fmla="*/ 11 h 99"/>
                  <a:gd name="T14" fmla="*/ 102 w 111"/>
                  <a:gd name="T15" fmla="*/ 10 h 99"/>
                  <a:gd name="T16" fmla="*/ 102 w 111"/>
                  <a:gd name="T17" fmla="*/ 9 h 99"/>
                  <a:gd name="T18" fmla="*/ 102 w 111"/>
                  <a:gd name="T19" fmla="*/ 9 h 99"/>
                  <a:gd name="T20" fmla="*/ 101 w 111"/>
                  <a:gd name="T21" fmla="*/ 6 h 99"/>
                  <a:gd name="T22" fmla="*/ 100 w 111"/>
                  <a:gd name="T23" fmla="*/ 6 h 99"/>
                  <a:gd name="T24" fmla="*/ 100 w 111"/>
                  <a:gd name="T25" fmla="*/ 5 h 99"/>
                  <a:gd name="T26" fmla="*/ 99 w 111"/>
                  <a:gd name="T27" fmla="*/ 4 h 99"/>
                  <a:gd name="T28" fmla="*/ 99 w 111"/>
                  <a:gd name="T29" fmla="*/ 3 h 99"/>
                  <a:gd name="T30" fmla="*/ 99 w 111"/>
                  <a:gd name="T31" fmla="*/ 3 h 99"/>
                  <a:gd name="T32" fmla="*/ 90 w 111"/>
                  <a:gd name="T33" fmla="*/ 4 h 99"/>
                  <a:gd name="T34" fmla="*/ 74 w 111"/>
                  <a:gd name="T35" fmla="*/ 0 h 99"/>
                  <a:gd name="T36" fmla="*/ 45 w 111"/>
                  <a:gd name="T37" fmla="*/ 4 h 99"/>
                  <a:gd name="T38" fmla="*/ 15 w 111"/>
                  <a:gd name="T39" fmla="*/ 0 h 99"/>
                  <a:gd name="T40" fmla="*/ 11 w 111"/>
                  <a:gd name="T41" fmla="*/ 5 h 99"/>
                  <a:gd name="T42" fmla="*/ 11 w 111"/>
                  <a:gd name="T43" fmla="*/ 5 h 99"/>
                  <a:gd name="T44" fmla="*/ 10 w 111"/>
                  <a:gd name="T45" fmla="*/ 7 h 99"/>
                  <a:gd name="T46" fmla="*/ 10 w 111"/>
                  <a:gd name="T47" fmla="*/ 7 h 99"/>
                  <a:gd name="T48" fmla="*/ 9 w 111"/>
                  <a:gd name="T49" fmla="*/ 9 h 99"/>
                  <a:gd name="T50" fmla="*/ 9 w 111"/>
                  <a:gd name="T51" fmla="*/ 9 h 99"/>
                  <a:gd name="T52" fmla="*/ 9 w 111"/>
                  <a:gd name="T53" fmla="*/ 11 h 99"/>
                  <a:gd name="T54" fmla="*/ 9 w 111"/>
                  <a:gd name="T55" fmla="*/ 12 h 99"/>
                  <a:gd name="T56" fmla="*/ 8 w 111"/>
                  <a:gd name="T57" fmla="*/ 13 h 99"/>
                  <a:gd name="T58" fmla="*/ 8 w 111"/>
                  <a:gd name="T59" fmla="*/ 14 h 99"/>
                  <a:gd name="T60" fmla="*/ 8 w 111"/>
                  <a:gd name="T61" fmla="*/ 16 h 99"/>
                  <a:gd name="T62" fmla="*/ 8 w 111"/>
                  <a:gd name="T63" fmla="*/ 23 h 99"/>
                  <a:gd name="T64" fmla="*/ 7 w 111"/>
                  <a:gd name="T65" fmla="*/ 23 h 99"/>
                  <a:gd name="T66" fmla="*/ 0 w 111"/>
                  <a:gd name="T67" fmla="*/ 31 h 99"/>
                  <a:gd name="T68" fmla="*/ 0 w 111"/>
                  <a:gd name="T69" fmla="*/ 49 h 99"/>
                  <a:gd name="T70" fmla="*/ 8 w 111"/>
                  <a:gd name="T71" fmla="*/ 57 h 99"/>
                  <a:gd name="T72" fmla="*/ 34 w 111"/>
                  <a:gd name="T73" fmla="*/ 99 h 99"/>
                  <a:gd name="T74" fmla="*/ 77 w 111"/>
                  <a:gd name="T75" fmla="*/ 99 h 99"/>
                  <a:gd name="T76" fmla="*/ 103 w 111"/>
                  <a:gd name="T77" fmla="*/ 57 h 99"/>
                  <a:gd name="T78" fmla="*/ 111 w 111"/>
                  <a:gd name="T79" fmla="*/ 49 h 99"/>
                  <a:gd name="T80" fmla="*/ 111 w 111"/>
                  <a:gd name="T81" fmla="*/ 31 h 99"/>
                  <a:gd name="T82" fmla="*/ 106 w 111"/>
                  <a:gd name="T83" fmla="*/ 2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1" h="99">
                    <a:moveTo>
                      <a:pt x="106" y="24"/>
                    </a:moveTo>
                    <a:cubicBezTo>
                      <a:pt x="105" y="23"/>
                      <a:pt x="104" y="23"/>
                      <a:pt x="103" y="23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5"/>
                      <a:pt x="103" y="14"/>
                    </a:cubicBezTo>
                    <a:cubicBezTo>
                      <a:pt x="103" y="14"/>
                      <a:pt x="103" y="14"/>
                      <a:pt x="103" y="13"/>
                    </a:cubicBezTo>
                    <a:cubicBezTo>
                      <a:pt x="103" y="13"/>
                      <a:pt x="103" y="13"/>
                      <a:pt x="102" y="12"/>
                    </a:cubicBezTo>
                    <a:cubicBezTo>
                      <a:pt x="102" y="12"/>
                      <a:pt x="102" y="12"/>
                      <a:pt x="102" y="11"/>
                    </a:cubicBezTo>
                    <a:cubicBezTo>
                      <a:pt x="102" y="11"/>
                      <a:pt x="102" y="11"/>
                      <a:pt x="102" y="10"/>
                    </a:cubicBezTo>
                    <a:cubicBezTo>
                      <a:pt x="102" y="10"/>
                      <a:pt x="102" y="10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1" y="8"/>
                      <a:pt x="101" y="7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4"/>
                      <a:pt x="99" y="4"/>
                    </a:cubicBezTo>
                    <a:cubicBezTo>
                      <a:pt x="99" y="4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6" y="4"/>
                      <a:pt x="93" y="4"/>
                      <a:pt x="90" y="4"/>
                    </a:cubicBezTo>
                    <a:cubicBezTo>
                      <a:pt x="83" y="4"/>
                      <a:pt x="78" y="2"/>
                      <a:pt x="74" y="0"/>
                    </a:cubicBezTo>
                    <a:cubicBezTo>
                      <a:pt x="67" y="2"/>
                      <a:pt x="57" y="4"/>
                      <a:pt x="45" y="4"/>
                    </a:cubicBezTo>
                    <a:cubicBezTo>
                      <a:pt x="33" y="4"/>
                      <a:pt x="22" y="2"/>
                      <a:pt x="15" y="0"/>
                    </a:cubicBezTo>
                    <a:cubicBezTo>
                      <a:pt x="14" y="1"/>
                      <a:pt x="12" y="3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0" y="6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7" y="23"/>
                      <a:pt x="7" y="23"/>
                    </a:cubicBezTo>
                    <a:cubicBezTo>
                      <a:pt x="3" y="24"/>
                      <a:pt x="0" y="27"/>
                      <a:pt x="0" y="3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3"/>
                      <a:pt x="4" y="57"/>
                      <a:pt x="8" y="57"/>
                    </a:cubicBezTo>
                    <a:cubicBezTo>
                      <a:pt x="8" y="57"/>
                      <a:pt x="22" y="99"/>
                      <a:pt x="34" y="99"/>
                    </a:cubicBezTo>
                    <a:cubicBezTo>
                      <a:pt x="77" y="99"/>
                      <a:pt x="77" y="99"/>
                      <a:pt x="77" y="99"/>
                    </a:cubicBezTo>
                    <a:cubicBezTo>
                      <a:pt x="89" y="99"/>
                      <a:pt x="103" y="57"/>
                      <a:pt x="103" y="57"/>
                    </a:cubicBezTo>
                    <a:cubicBezTo>
                      <a:pt x="107" y="57"/>
                      <a:pt x="111" y="53"/>
                      <a:pt x="111" y="4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11" y="28"/>
                      <a:pt x="109" y="25"/>
                      <a:pt x="106" y="24"/>
                    </a:cubicBez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8" name="Freeform 20">
                <a:extLst>
                  <a:ext uri="{FF2B5EF4-FFF2-40B4-BE49-F238E27FC236}">
                    <a16:creationId xmlns:a16="http://schemas.microsoft.com/office/drawing/2014/main" id="{CB82F10F-8313-7E42-9DB1-A7C3537671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0513" y="2552700"/>
                <a:ext cx="207963" cy="100013"/>
              </a:xfrm>
              <a:custGeom>
                <a:avLst/>
                <a:gdLst>
                  <a:gd name="T0" fmla="*/ 92 w 93"/>
                  <a:gd name="T1" fmla="*/ 21 h 45"/>
                  <a:gd name="T2" fmla="*/ 69 w 93"/>
                  <a:gd name="T3" fmla="*/ 15 h 45"/>
                  <a:gd name="T4" fmla="*/ 46 w 93"/>
                  <a:gd name="T5" fmla="*/ 14 h 45"/>
                  <a:gd name="T6" fmla="*/ 25 w 93"/>
                  <a:gd name="T7" fmla="*/ 4 h 45"/>
                  <a:gd name="T8" fmla="*/ 1 w 93"/>
                  <a:gd name="T9" fmla="*/ 0 h 45"/>
                  <a:gd name="T10" fmla="*/ 0 w 93"/>
                  <a:gd name="T11" fmla="*/ 3 h 45"/>
                  <a:gd name="T12" fmla="*/ 2 w 93"/>
                  <a:gd name="T13" fmla="*/ 7 h 45"/>
                  <a:gd name="T14" fmla="*/ 3 w 93"/>
                  <a:gd name="T15" fmla="*/ 15 h 45"/>
                  <a:gd name="T16" fmla="*/ 22 w 93"/>
                  <a:gd name="T17" fmla="*/ 32 h 45"/>
                  <a:gd name="T18" fmla="*/ 41 w 93"/>
                  <a:gd name="T19" fmla="*/ 20 h 45"/>
                  <a:gd name="T20" fmla="*/ 45 w 93"/>
                  <a:gd name="T21" fmla="*/ 19 h 45"/>
                  <a:gd name="T22" fmla="*/ 48 w 93"/>
                  <a:gd name="T23" fmla="*/ 21 h 45"/>
                  <a:gd name="T24" fmla="*/ 59 w 93"/>
                  <a:gd name="T25" fmla="*/ 41 h 45"/>
                  <a:gd name="T26" fmla="*/ 83 w 93"/>
                  <a:gd name="T27" fmla="*/ 34 h 45"/>
                  <a:gd name="T28" fmla="*/ 88 w 93"/>
                  <a:gd name="T29" fmla="*/ 27 h 45"/>
                  <a:gd name="T30" fmla="*/ 91 w 93"/>
                  <a:gd name="T31" fmla="*/ 24 h 45"/>
                  <a:gd name="T32" fmla="*/ 92 w 93"/>
                  <a:gd name="T33" fmla="*/ 21 h 45"/>
                  <a:gd name="T34" fmla="*/ 31 w 93"/>
                  <a:gd name="T35" fmla="*/ 27 h 45"/>
                  <a:gd name="T36" fmla="*/ 13 w 93"/>
                  <a:gd name="T37" fmla="*/ 28 h 45"/>
                  <a:gd name="T38" fmla="*/ 7 w 93"/>
                  <a:gd name="T39" fmla="*/ 9 h 45"/>
                  <a:gd name="T40" fmla="*/ 25 w 93"/>
                  <a:gd name="T41" fmla="*/ 6 h 45"/>
                  <a:gd name="T42" fmla="*/ 36 w 93"/>
                  <a:gd name="T43" fmla="*/ 12 h 45"/>
                  <a:gd name="T44" fmla="*/ 31 w 93"/>
                  <a:gd name="T45" fmla="*/ 27 h 45"/>
                  <a:gd name="T46" fmla="*/ 68 w 93"/>
                  <a:gd name="T47" fmla="*/ 41 h 45"/>
                  <a:gd name="T48" fmla="*/ 53 w 93"/>
                  <a:gd name="T49" fmla="*/ 33 h 45"/>
                  <a:gd name="T50" fmla="*/ 56 w 93"/>
                  <a:gd name="T51" fmla="*/ 17 h 45"/>
                  <a:gd name="T52" fmla="*/ 68 w 93"/>
                  <a:gd name="T53" fmla="*/ 17 h 45"/>
                  <a:gd name="T54" fmla="*/ 83 w 93"/>
                  <a:gd name="T55" fmla="*/ 27 h 45"/>
                  <a:gd name="T56" fmla="*/ 68 w 93"/>
                  <a:gd name="T57" fmla="*/ 4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3" h="45">
                    <a:moveTo>
                      <a:pt x="92" y="21"/>
                    </a:moveTo>
                    <a:cubicBezTo>
                      <a:pt x="92" y="21"/>
                      <a:pt x="79" y="16"/>
                      <a:pt x="69" y="15"/>
                    </a:cubicBezTo>
                    <a:cubicBezTo>
                      <a:pt x="59" y="14"/>
                      <a:pt x="50" y="15"/>
                      <a:pt x="46" y="14"/>
                    </a:cubicBezTo>
                    <a:cubicBezTo>
                      <a:pt x="41" y="13"/>
                      <a:pt x="34" y="8"/>
                      <a:pt x="25" y="4"/>
                    </a:cubicBezTo>
                    <a:cubicBezTo>
                      <a:pt x="15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2" y="7"/>
                    </a:cubicBezTo>
                    <a:cubicBezTo>
                      <a:pt x="4" y="8"/>
                      <a:pt x="3" y="15"/>
                      <a:pt x="3" y="15"/>
                    </a:cubicBezTo>
                    <a:cubicBezTo>
                      <a:pt x="3" y="26"/>
                      <a:pt x="10" y="31"/>
                      <a:pt x="22" y="32"/>
                    </a:cubicBezTo>
                    <a:cubicBezTo>
                      <a:pt x="34" y="33"/>
                      <a:pt x="39" y="21"/>
                      <a:pt x="41" y="20"/>
                    </a:cubicBezTo>
                    <a:cubicBezTo>
                      <a:pt x="43" y="18"/>
                      <a:pt x="45" y="19"/>
                      <a:pt x="45" y="19"/>
                    </a:cubicBezTo>
                    <a:cubicBezTo>
                      <a:pt x="45" y="19"/>
                      <a:pt x="47" y="19"/>
                      <a:pt x="48" y="21"/>
                    </a:cubicBezTo>
                    <a:cubicBezTo>
                      <a:pt x="49" y="23"/>
                      <a:pt x="48" y="36"/>
                      <a:pt x="59" y="41"/>
                    </a:cubicBezTo>
                    <a:cubicBezTo>
                      <a:pt x="70" y="45"/>
                      <a:pt x="79" y="44"/>
                      <a:pt x="83" y="34"/>
                    </a:cubicBezTo>
                    <a:cubicBezTo>
                      <a:pt x="83" y="34"/>
                      <a:pt x="85" y="28"/>
                      <a:pt x="88" y="27"/>
                    </a:cubicBezTo>
                    <a:cubicBezTo>
                      <a:pt x="90" y="27"/>
                      <a:pt x="90" y="26"/>
                      <a:pt x="91" y="24"/>
                    </a:cubicBezTo>
                    <a:cubicBezTo>
                      <a:pt x="92" y="23"/>
                      <a:pt x="93" y="22"/>
                      <a:pt x="92" y="21"/>
                    </a:cubicBezTo>
                    <a:close/>
                    <a:moveTo>
                      <a:pt x="31" y="27"/>
                    </a:moveTo>
                    <a:cubicBezTo>
                      <a:pt x="27" y="31"/>
                      <a:pt x="21" y="31"/>
                      <a:pt x="13" y="28"/>
                    </a:cubicBezTo>
                    <a:cubicBezTo>
                      <a:pt x="6" y="25"/>
                      <a:pt x="4" y="19"/>
                      <a:pt x="7" y="9"/>
                    </a:cubicBezTo>
                    <a:cubicBezTo>
                      <a:pt x="9" y="0"/>
                      <a:pt x="25" y="6"/>
                      <a:pt x="25" y="6"/>
                    </a:cubicBezTo>
                    <a:cubicBezTo>
                      <a:pt x="31" y="9"/>
                      <a:pt x="31" y="9"/>
                      <a:pt x="36" y="12"/>
                    </a:cubicBezTo>
                    <a:cubicBezTo>
                      <a:pt x="40" y="15"/>
                      <a:pt x="35" y="24"/>
                      <a:pt x="31" y="27"/>
                    </a:cubicBezTo>
                    <a:close/>
                    <a:moveTo>
                      <a:pt x="68" y="41"/>
                    </a:moveTo>
                    <a:cubicBezTo>
                      <a:pt x="61" y="40"/>
                      <a:pt x="55" y="37"/>
                      <a:pt x="53" y="33"/>
                    </a:cubicBezTo>
                    <a:cubicBezTo>
                      <a:pt x="51" y="28"/>
                      <a:pt x="50" y="18"/>
                      <a:pt x="56" y="17"/>
                    </a:cubicBezTo>
                    <a:cubicBezTo>
                      <a:pt x="61" y="16"/>
                      <a:pt x="61" y="16"/>
                      <a:pt x="68" y="17"/>
                    </a:cubicBezTo>
                    <a:cubicBezTo>
                      <a:pt x="68" y="17"/>
                      <a:pt x="85" y="18"/>
                      <a:pt x="83" y="27"/>
                    </a:cubicBezTo>
                    <a:cubicBezTo>
                      <a:pt x="80" y="37"/>
                      <a:pt x="76" y="42"/>
                      <a:pt x="68" y="4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69" name="Freeform 21">
                <a:extLst>
                  <a:ext uri="{FF2B5EF4-FFF2-40B4-BE49-F238E27FC236}">
                    <a16:creationId xmlns:a16="http://schemas.microsoft.com/office/drawing/2014/main" id="{15B1D85D-ED2A-914B-84A8-00928B8D9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5275" y="2554288"/>
                <a:ext cx="6350" cy="7938"/>
              </a:xfrm>
              <a:custGeom>
                <a:avLst/>
                <a:gdLst>
                  <a:gd name="T0" fmla="*/ 3 w 3"/>
                  <a:gd name="T1" fmla="*/ 2 h 3"/>
                  <a:gd name="T2" fmla="*/ 1 w 3"/>
                  <a:gd name="T3" fmla="*/ 3 h 3"/>
                  <a:gd name="T4" fmla="*/ 0 w 3"/>
                  <a:gd name="T5" fmla="*/ 1 h 3"/>
                  <a:gd name="T6" fmla="*/ 2 w 3"/>
                  <a:gd name="T7" fmla="*/ 0 h 3"/>
                  <a:gd name="T8" fmla="*/ 3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1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0" name="Freeform 22">
                <a:extLst>
                  <a:ext uri="{FF2B5EF4-FFF2-40B4-BE49-F238E27FC236}">
                    <a16:creationId xmlns:a16="http://schemas.microsoft.com/office/drawing/2014/main" id="{533DC5E5-70E3-2C43-8662-7D239F3DA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4188" y="2601913"/>
                <a:ext cx="6350" cy="6350"/>
              </a:xfrm>
              <a:custGeom>
                <a:avLst/>
                <a:gdLst>
                  <a:gd name="T0" fmla="*/ 3 w 3"/>
                  <a:gd name="T1" fmla="*/ 2 h 3"/>
                  <a:gd name="T2" fmla="*/ 1 w 3"/>
                  <a:gd name="T3" fmla="*/ 3 h 3"/>
                  <a:gd name="T4" fmla="*/ 0 w 3"/>
                  <a:gd name="T5" fmla="*/ 1 h 3"/>
                  <a:gd name="T6" fmla="*/ 2 w 3"/>
                  <a:gd name="T7" fmla="*/ 0 h 3"/>
                  <a:gd name="T8" fmla="*/ 3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1" name="Rectangle 23">
                <a:extLst>
                  <a:ext uri="{FF2B5EF4-FFF2-40B4-BE49-F238E27FC236}">
                    <a16:creationId xmlns:a16="http://schemas.microsoft.com/office/drawing/2014/main" id="{5C363F91-CD1E-9946-B7C9-78448C778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7313" y="2632075"/>
                <a:ext cx="312738" cy="1000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2" name="Freeform 24">
                <a:extLst>
                  <a:ext uri="{FF2B5EF4-FFF2-40B4-BE49-F238E27FC236}">
                    <a16:creationId xmlns:a16="http://schemas.microsoft.com/office/drawing/2014/main" id="{A75AB353-64B7-324D-94D4-2154EC34E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8275" y="2601913"/>
                <a:ext cx="96838" cy="46038"/>
              </a:xfrm>
              <a:custGeom>
                <a:avLst/>
                <a:gdLst>
                  <a:gd name="T0" fmla="*/ 22 w 43"/>
                  <a:gd name="T1" fmla="*/ 0 h 21"/>
                  <a:gd name="T2" fmla="*/ 0 w 43"/>
                  <a:gd name="T3" fmla="*/ 21 h 21"/>
                  <a:gd name="T4" fmla="*/ 43 w 43"/>
                  <a:gd name="T5" fmla="*/ 21 h 21"/>
                  <a:gd name="T6" fmla="*/ 22 w 43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21">
                    <a:moveTo>
                      <a:pt x="22" y="0"/>
                    </a:moveTo>
                    <a:cubicBezTo>
                      <a:pt x="10" y="0"/>
                      <a:pt x="0" y="9"/>
                      <a:pt x="0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9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3" name="Freeform 25">
                <a:extLst>
                  <a:ext uri="{FF2B5EF4-FFF2-40B4-BE49-F238E27FC236}">
                    <a16:creationId xmlns:a16="http://schemas.microsoft.com/office/drawing/2014/main" id="{8B0ADEEE-3B37-454C-A967-912864A9B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7500" y="2601913"/>
                <a:ext cx="95250" cy="46038"/>
              </a:xfrm>
              <a:custGeom>
                <a:avLst/>
                <a:gdLst>
                  <a:gd name="T0" fmla="*/ 22 w 43"/>
                  <a:gd name="T1" fmla="*/ 0 h 21"/>
                  <a:gd name="T2" fmla="*/ 0 w 43"/>
                  <a:gd name="T3" fmla="*/ 21 h 21"/>
                  <a:gd name="T4" fmla="*/ 43 w 43"/>
                  <a:gd name="T5" fmla="*/ 21 h 21"/>
                  <a:gd name="T6" fmla="*/ 22 w 43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21">
                    <a:moveTo>
                      <a:pt x="22" y="0"/>
                    </a:moveTo>
                    <a:cubicBezTo>
                      <a:pt x="10" y="0"/>
                      <a:pt x="0" y="9"/>
                      <a:pt x="0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9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4" name="Rectangle 26">
                <a:extLst>
                  <a:ext uri="{FF2B5EF4-FFF2-40B4-BE49-F238E27FC236}">
                    <a16:creationId xmlns:a16="http://schemas.microsoft.com/office/drawing/2014/main" id="{2983FDF2-3BF7-7948-97CE-CA95D380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7488" y="2601913"/>
                <a:ext cx="149225" cy="46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5" name="Freeform 27">
                <a:extLst>
                  <a:ext uri="{FF2B5EF4-FFF2-40B4-BE49-F238E27FC236}">
                    <a16:creationId xmlns:a16="http://schemas.microsoft.com/office/drawing/2014/main" id="{367F3921-E4EE-EB4E-91DE-C843651BA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3713" y="1166813"/>
                <a:ext cx="460375" cy="614363"/>
              </a:xfrm>
              <a:custGeom>
                <a:avLst/>
                <a:gdLst>
                  <a:gd name="T0" fmla="*/ 203 w 290"/>
                  <a:gd name="T1" fmla="*/ 3 h 387"/>
                  <a:gd name="T2" fmla="*/ 148 w 290"/>
                  <a:gd name="T3" fmla="*/ 47 h 387"/>
                  <a:gd name="T4" fmla="*/ 92 w 290"/>
                  <a:gd name="T5" fmla="*/ 0 h 387"/>
                  <a:gd name="T6" fmla="*/ 0 w 290"/>
                  <a:gd name="T7" fmla="*/ 18 h 387"/>
                  <a:gd name="T8" fmla="*/ 35 w 290"/>
                  <a:gd name="T9" fmla="*/ 387 h 387"/>
                  <a:gd name="T10" fmla="*/ 250 w 290"/>
                  <a:gd name="T11" fmla="*/ 387 h 387"/>
                  <a:gd name="T12" fmla="*/ 290 w 290"/>
                  <a:gd name="T13" fmla="*/ 14 h 387"/>
                  <a:gd name="T14" fmla="*/ 203 w 290"/>
                  <a:gd name="T15" fmla="*/ 3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387">
                    <a:moveTo>
                      <a:pt x="203" y="3"/>
                    </a:moveTo>
                    <a:lnTo>
                      <a:pt x="148" y="47"/>
                    </a:lnTo>
                    <a:lnTo>
                      <a:pt x="92" y="0"/>
                    </a:lnTo>
                    <a:lnTo>
                      <a:pt x="0" y="18"/>
                    </a:lnTo>
                    <a:lnTo>
                      <a:pt x="35" y="387"/>
                    </a:lnTo>
                    <a:lnTo>
                      <a:pt x="250" y="387"/>
                    </a:lnTo>
                    <a:lnTo>
                      <a:pt x="290" y="14"/>
                    </a:lnTo>
                    <a:lnTo>
                      <a:pt x="203" y="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6" name="Freeform 28">
                <a:extLst>
                  <a:ext uri="{FF2B5EF4-FFF2-40B4-BE49-F238E27FC236}">
                    <a16:creationId xmlns:a16="http://schemas.microsoft.com/office/drawing/2014/main" id="{0F0EEB54-A7FE-EA4B-AEBA-BCE7B2A4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9275" y="1781175"/>
                <a:ext cx="341313" cy="182563"/>
              </a:xfrm>
              <a:custGeom>
                <a:avLst/>
                <a:gdLst>
                  <a:gd name="T0" fmla="*/ 154 w 154"/>
                  <a:gd name="T1" fmla="*/ 0 h 82"/>
                  <a:gd name="T2" fmla="*/ 0 w 154"/>
                  <a:gd name="T3" fmla="*/ 0 h 82"/>
                  <a:gd name="T4" fmla="*/ 60 w 154"/>
                  <a:gd name="T5" fmla="*/ 70 h 82"/>
                  <a:gd name="T6" fmla="*/ 79 w 154"/>
                  <a:gd name="T7" fmla="*/ 82 h 82"/>
                  <a:gd name="T8" fmla="*/ 98 w 154"/>
                  <a:gd name="T9" fmla="*/ 70 h 82"/>
                  <a:gd name="T10" fmla="*/ 154 w 154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82">
                    <a:moveTo>
                      <a:pt x="1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3" y="77"/>
                      <a:pt x="71" y="82"/>
                      <a:pt x="79" y="82"/>
                    </a:cubicBezTo>
                    <a:cubicBezTo>
                      <a:pt x="87" y="82"/>
                      <a:pt x="94" y="77"/>
                      <a:pt x="98" y="70"/>
                    </a:cubicBez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7" name="Rectangle 29">
                <a:extLst>
                  <a:ext uri="{FF2B5EF4-FFF2-40B4-BE49-F238E27FC236}">
                    <a16:creationId xmlns:a16="http://schemas.microsoft.com/office/drawing/2014/main" id="{38D80602-31BB-7049-BEED-73B5930BC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6275" y="1411288"/>
                <a:ext cx="22225" cy="1063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8" name="Freeform 30">
                <a:extLst>
                  <a:ext uri="{FF2B5EF4-FFF2-40B4-BE49-F238E27FC236}">
                    <a16:creationId xmlns:a16="http://schemas.microsoft.com/office/drawing/2014/main" id="{7FB20EE0-E8CA-AF41-BE30-DC0983E5B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2788" y="1411288"/>
                <a:ext cx="85725" cy="106363"/>
              </a:xfrm>
              <a:custGeom>
                <a:avLst/>
                <a:gdLst>
                  <a:gd name="T0" fmla="*/ 54 w 54"/>
                  <a:gd name="T1" fmla="*/ 11 h 67"/>
                  <a:gd name="T2" fmla="*/ 34 w 54"/>
                  <a:gd name="T3" fmla="*/ 11 h 67"/>
                  <a:gd name="T4" fmla="*/ 34 w 54"/>
                  <a:gd name="T5" fmla="*/ 67 h 67"/>
                  <a:gd name="T6" fmla="*/ 20 w 54"/>
                  <a:gd name="T7" fmla="*/ 67 h 67"/>
                  <a:gd name="T8" fmla="*/ 20 w 54"/>
                  <a:gd name="T9" fmla="*/ 11 h 67"/>
                  <a:gd name="T10" fmla="*/ 0 w 54"/>
                  <a:gd name="T11" fmla="*/ 11 h 67"/>
                  <a:gd name="T12" fmla="*/ 0 w 54"/>
                  <a:gd name="T13" fmla="*/ 0 h 67"/>
                  <a:gd name="T14" fmla="*/ 54 w 54"/>
                  <a:gd name="T15" fmla="*/ 0 h 67"/>
                  <a:gd name="T16" fmla="*/ 54 w 54"/>
                  <a:gd name="T17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67">
                    <a:moveTo>
                      <a:pt x="54" y="11"/>
                    </a:moveTo>
                    <a:lnTo>
                      <a:pt x="34" y="11"/>
                    </a:lnTo>
                    <a:lnTo>
                      <a:pt x="34" y="67"/>
                    </a:lnTo>
                    <a:lnTo>
                      <a:pt x="20" y="67"/>
                    </a:lnTo>
                    <a:lnTo>
                      <a:pt x="20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79" name="Freeform 31">
                <a:extLst>
                  <a:ext uri="{FF2B5EF4-FFF2-40B4-BE49-F238E27FC236}">
                    <a16:creationId xmlns:a16="http://schemas.microsoft.com/office/drawing/2014/main" id="{FE9C8E6E-747A-964E-9BF4-3FE64E552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9600" y="1323975"/>
                <a:ext cx="241300" cy="277813"/>
              </a:xfrm>
              <a:custGeom>
                <a:avLst/>
                <a:gdLst>
                  <a:gd name="T0" fmla="*/ 75 w 152"/>
                  <a:gd name="T1" fmla="*/ 0 h 175"/>
                  <a:gd name="T2" fmla="*/ 0 w 152"/>
                  <a:gd name="T3" fmla="*/ 44 h 175"/>
                  <a:gd name="T4" fmla="*/ 0 w 152"/>
                  <a:gd name="T5" fmla="*/ 132 h 175"/>
                  <a:gd name="T6" fmla="*/ 77 w 152"/>
                  <a:gd name="T7" fmla="*/ 175 h 175"/>
                  <a:gd name="T8" fmla="*/ 152 w 152"/>
                  <a:gd name="T9" fmla="*/ 132 h 175"/>
                  <a:gd name="T10" fmla="*/ 152 w 152"/>
                  <a:gd name="T11" fmla="*/ 44 h 175"/>
                  <a:gd name="T12" fmla="*/ 75 w 152"/>
                  <a:gd name="T13" fmla="*/ 0 h 175"/>
                  <a:gd name="T14" fmla="*/ 141 w 152"/>
                  <a:gd name="T15" fmla="*/ 125 h 175"/>
                  <a:gd name="T16" fmla="*/ 77 w 152"/>
                  <a:gd name="T17" fmla="*/ 163 h 175"/>
                  <a:gd name="T18" fmla="*/ 11 w 152"/>
                  <a:gd name="T19" fmla="*/ 125 h 175"/>
                  <a:gd name="T20" fmla="*/ 11 w 152"/>
                  <a:gd name="T21" fmla="*/ 51 h 175"/>
                  <a:gd name="T22" fmla="*/ 75 w 152"/>
                  <a:gd name="T23" fmla="*/ 13 h 175"/>
                  <a:gd name="T24" fmla="*/ 141 w 152"/>
                  <a:gd name="T25" fmla="*/ 51 h 175"/>
                  <a:gd name="T26" fmla="*/ 141 w 152"/>
                  <a:gd name="T27" fmla="*/ 12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2" h="175">
                    <a:moveTo>
                      <a:pt x="75" y="0"/>
                    </a:moveTo>
                    <a:lnTo>
                      <a:pt x="0" y="44"/>
                    </a:lnTo>
                    <a:lnTo>
                      <a:pt x="0" y="132"/>
                    </a:lnTo>
                    <a:lnTo>
                      <a:pt x="77" y="175"/>
                    </a:lnTo>
                    <a:lnTo>
                      <a:pt x="152" y="132"/>
                    </a:lnTo>
                    <a:lnTo>
                      <a:pt x="152" y="44"/>
                    </a:lnTo>
                    <a:lnTo>
                      <a:pt x="75" y="0"/>
                    </a:lnTo>
                    <a:close/>
                    <a:moveTo>
                      <a:pt x="141" y="125"/>
                    </a:moveTo>
                    <a:lnTo>
                      <a:pt x="77" y="163"/>
                    </a:lnTo>
                    <a:lnTo>
                      <a:pt x="11" y="125"/>
                    </a:lnTo>
                    <a:lnTo>
                      <a:pt x="11" y="51"/>
                    </a:lnTo>
                    <a:lnTo>
                      <a:pt x="75" y="13"/>
                    </a:lnTo>
                    <a:lnTo>
                      <a:pt x="141" y="51"/>
                    </a:lnTo>
                    <a:lnTo>
                      <a:pt x="141" y="1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80" name="Rectangle 32">
                <a:extLst>
                  <a:ext uri="{FF2B5EF4-FFF2-40B4-BE49-F238E27FC236}">
                    <a16:creationId xmlns:a16="http://schemas.microsoft.com/office/drawing/2014/main" id="{D66C296D-F148-E640-BF38-1F6D2938A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4988" y="1758950"/>
                <a:ext cx="374650" cy="53975"/>
              </a:xfrm>
              <a:prstGeom prst="rect">
                <a:avLst/>
              </a:pr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181" name="Freeform 33">
                <a:extLst>
                  <a:ext uri="{FF2B5EF4-FFF2-40B4-BE49-F238E27FC236}">
                    <a16:creationId xmlns:a16="http://schemas.microsoft.com/office/drawing/2014/main" id="{075EC496-E7FB-F540-B684-010421D6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47388" y="1736725"/>
                <a:ext cx="85725" cy="100013"/>
              </a:xfrm>
              <a:custGeom>
                <a:avLst/>
                <a:gdLst>
                  <a:gd name="T0" fmla="*/ 28 w 54"/>
                  <a:gd name="T1" fmla="*/ 0 h 63"/>
                  <a:gd name="T2" fmla="*/ 0 w 54"/>
                  <a:gd name="T3" fmla="*/ 16 h 63"/>
                  <a:gd name="T4" fmla="*/ 0 w 54"/>
                  <a:gd name="T5" fmla="*/ 48 h 63"/>
                  <a:gd name="T6" fmla="*/ 28 w 54"/>
                  <a:gd name="T7" fmla="*/ 63 h 63"/>
                  <a:gd name="T8" fmla="*/ 54 w 54"/>
                  <a:gd name="T9" fmla="*/ 48 h 63"/>
                  <a:gd name="T10" fmla="*/ 54 w 54"/>
                  <a:gd name="T11" fmla="*/ 16 h 63"/>
                  <a:gd name="T12" fmla="*/ 28 w 54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63">
                    <a:moveTo>
                      <a:pt x="28" y="0"/>
                    </a:moveTo>
                    <a:lnTo>
                      <a:pt x="0" y="16"/>
                    </a:lnTo>
                    <a:lnTo>
                      <a:pt x="0" y="48"/>
                    </a:lnTo>
                    <a:lnTo>
                      <a:pt x="28" y="63"/>
                    </a:lnTo>
                    <a:lnTo>
                      <a:pt x="54" y="48"/>
                    </a:lnTo>
                    <a:lnTo>
                      <a:pt x="54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505050"/>
                  </a:solidFill>
                </a:endParaRPr>
              </a:p>
            </p:txBody>
          </p:sp>
        </p:grpSp>
      </p:grpSp>
      <p:pic>
        <p:nvPicPr>
          <p:cNvPr id="182" name="Picture 171">
            <a:extLst>
              <a:ext uri="{FF2B5EF4-FFF2-40B4-BE49-F238E27FC236}">
                <a16:creationId xmlns:a16="http://schemas.microsoft.com/office/drawing/2014/main" id="{4ED659E4-0C28-C44E-BD41-D09BD8536E8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6309" r="1" b="29163"/>
          <a:stretch/>
        </p:blipFill>
        <p:spPr>
          <a:xfrm>
            <a:off x="378" y="5137804"/>
            <a:ext cx="1792830" cy="1719710"/>
          </a:xfrm>
          <a:prstGeom prst="rect">
            <a:avLst/>
          </a:prstGeom>
        </p:spPr>
      </p:pic>
      <p:grpSp>
        <p:nvGrpSpPr>
          <p:cNvPr id="183" name="Group 73">
            <a:extLst>
              <a:ext uri="{FF2B5EF4-FFF2-40B4-BE49-F238E27FC236}">
                <a16:creationId xmlns:a16="http://schemas.microsoft.com/office/drawing/2014/main" id="{75502CC8-CE7A-BD41-813A-E4A2A3F7A929}"/>
              </a:ext>
            </a:extLst>
          </p:cNvPr>
          <p:cNvGrpSpPr/>
          <p:nvPr/>
        </p:nvGrpSpPr>
        <p:grpSpPr>
          <a:xfrm>
            <a:off x="9257063" y="5221735"/>
            <a:ext cx="2934938" cy="1635779"/>
            <a:chOff x="6610350" y="4013200"/>
            <a:chExt cx="3446463" cy="1920876"/>
          </a:xfrm>
        </p:grpSpPr>
        <p:sp>
          <p:nvSpPr>
            <p:cNvPr id="184" name="Freeform 5">
              <a:extLst>
                <a:ext uri="{FF2B5EF4-FFF2-40B4-BE49-F238E27FC236}">
                  <a16:creationId xmlns:a16="http://schemas.microsoft.com/office/drawing/2014/main" id="{035F6B47-BB59-B94F-B428-7584AFDB0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4635500"/>
              <a:ext cx="2343150" cy="815975"/>
            </a:xfrm>
            <a:custGeom>
              <a:avLst/>
              <a:gdLst>
                <a:gd name="T0" fmla="*/ 8 w 1476"/>
                <a:gd name="T1" fmla="*/ 514 h 514"/>
                <a:gd name="T2" fmla="*/ 0 w 1476"/>
                <a:gd name="T3" fmla="*/ 479 h 514"/>
                <a:gd name="T4" fmla="*/ 429 w 1476"/>
                <a:gd name="T5" fmla="*/ 374 h 514"/>
                <a:gd name="T6" fmla="*/ 780 w 1476"/>
                <a:gd name="T7" fmla="*/ 156 h 514"/>
                <a:gd name="T8" fmla="*/ 1213 w 1476"/>
                <a:gd name="T9" fmla="*/ 139 h 514"/>
                <a:gd name="T10" fmla="*/ 1476 w 1476"/>
                <a:gd name="T11" fmla="*/ 0 h 514"/>
                <a:gd name="T12" fmla="*/ 1476 w 1476"/>
                <a:gd name="T13" fmla="*/ 0 h 514"/>
                <a:gd name="T14" fmla="*/ 1476 w 1476"/>
                <a:gd name="T15" fmla="*/ 37 h 514"/>
                <a:gd name="T16" fmla="*/ 1476 w 1476"/>
                <a:gd name="T17" fmla="*/ 40 h 514"/>
                <a:gd name="T18" fmla="*/ 1222 w 1476"/>
                <a:gd name="T19" fmla="*/ 175 h 514"/>
                <a:gd name="T20" fmla="*/ 792 w 1476"/>
                <a:gd name="T21" fmla="*/ 191 h 514"/>
                <a:gd name="T22" fmla="*/ 443 w 1476"/>
                <a:gd name="T23" fmla="*/ 408 h 514"/>
                <a:gd name="T24" fmla="*/ 8 w 1476"/>
                <a:gd name="T2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6" h="514">
                  <a:moveTo>
                    <a:pt x="8" y="514"/>
                  </a:moveTo>
                  <a:lnTo>
                    <a:pt x="0" y="479"/>
                  </a:lnTo>
                  <a:lnTo>
                    <a:pt x="429" y="374"/>
                  </a:lnTo>
                  <a:lnTo>
                    <a:pt x="780" y="156"/>
                  </a:lnTo>
                  <a:lnTo>
                    <a:pt x="1213" y="139"/>
                  </a:lnTo>
                  <a:lnTo>
                    <a:pt x="1476" y="0"/>
                  </a:lnTo>
                  <a:lnTo>
                    <a:pt x="1476" y="0"/>
                  </a:lnTo>
                  <a:lnTo>
                    <a:pt x="1476" y="37"/>
                  </a:lnTo>
                  <a:lnTo>
                    <a:pt x="1476" y="40"/>
                  </a:lnTo>
                  <a:lnTo>
                    <a:pt x="1222" y="175"/>
                  </a:lnTo>
                  <a:lnTo>
                    <a:pt x="792" y="191"/>
                  </a:lnTo>
                  <a:lnTo>
                    <a:pt x="443" y="408"/>
                  </a:lnTo>
                  <a:lnTo>
                    <a:pt x="8" y="51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67F337D4-1221-7748-8587-DDD7B7470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00" y="4013200"/>
              <a:ext cx="2366963" cy="1343025"/>
            </a:xfrm>
            <a:custGeom>
              <a:avLst/>
              <a:gdLst>
                <a:gd name="T0" fmla="*/ 14 w 1491"/>
                <a:gd name="T1" fmla="*/ 846 h 846"/>
                <a:gd name="T2" fmla="*/ 0 w 1491"/>
                <a:gd name="T3" fmla="*/ 814 h 846"/>
                <a:gd name="T4" fmla="*/ 348 w 1491"/>
                <a:gd name="T5" fmla="*/ 653 h 846"/>
                <a:gd name="T6" fmla="*/ 562 w 1491"/>
                <a:gd name="T7" fmla="*/ 402 h 846"/>
                <a:gd name="T8" fmla="*/ 915 w 1491"/>
                <a:gd name="T9" fmla="*/ 328 h 846"/>
                <a:gd name="T10" fmla="*/ 1128 w 1491"/>
                <a:gd name="T11" fmla="*/ 77 h 846"/>
                <a:gd name="T12" fmla="*/ 1491 w 1491"/>
                <a:gd name="T13" fmla="*/ 0 h 846"/>
                <a:gd name="T14" fmla="*/ 1491 w 1491"/>
                <a:gd name="T15" fmla="*/ 37 h 846"/>
                <a:gd name="T16" fmla="*/ 1147 w 1491"/>
                <a:gd name="T17" fmla="*/ 111 h 846"/>
                <a:gd name="T18" fmla="*/ 934 w 1491"/>
                <a:gd name="T19" fmla="*/ 360 h 846"/>
                <a:gd name="T20" fmla="*/ 582 w 1491"/>
                <a:gd name="T21" fmla="*/ 434 h 846"/>
                <a:gd name="T22" fmla="*/ 371 w 1491"/>
                <a:gd name="T23" fmla="*/ 682 h 846"/>
                <a:gd name="T24" fmla="*/ 14 w 1491"/>
                <a:gd name="T25" fmla="*/ 846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1" h="846">
                  <a:moveTo>
                    <a:pt x="14" y="846"/>
                  </a:moveTo>
                  <a:lnTo>
                    <a:pt x="0" y="814"/>
                  </a:lnTo>
                  <a:lnTo>
                    <a:pt x="348" y="653"/>
                  </a:lnTo>
                  <a:lnTo>
                    <a:pt x="562" y="402"/>
                  </a:lnTo>
                  <a:lnTo>
                    <a:pt x="915" y="328"/>
                  </a:lnTo>
                  <a:lnTo>
                    <a:pt x="1128" y="77"/>
                  </a:lnTo>
                  <a:lnTo>
                    <a:pt x="1491" y="0"/>
                  </a:lnTo>
                  <a:lnTo>
                    <a:pt x="1491" y="37"/>
                  </a:lnTo>
                  <a:lnTo>
                    <a:pt x="1147" y="111"/>
                  </a:lnTo>
                  <a:lnTo>
                    <a:pt x="934" y="360"/>
                  </a:lnTo>
                  <a:lnTo>
                    <a:pt x="582" y="434"/>
                  </a:lnTo>
                  <a:lnTo>
                    <a:pt x="371" y="682"/>
                  </a:lnTo>
                  <a:lnTo>
                    <a:pt x="14" y="846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16D3E30D-E84D-174D-AFD1-36393D919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5063" y="4987925"/>
              <a:ext cx="2332038" cy="633413"/>
            </a:xfrm>
            <a:custGeom>
              <a:avLst/>
              <a:gdLst>
                <a:gd name="T0" fmla="*/ 6 w 1469"/>
                <a:gd name="T1" fmla="*/ 399 h 399"/>
                <a:gd name="T2" fmla="*/ 0 w 1469"/>
                <a:gd name="T3" fmla="*/ 362 h 399"/>
                <a:gd name="T4" fmla="*/ 340 w 1469"/>
                <a:gd name="T5" fmla="*/ 309 h 399"/>
                <a:gd name="T6" fmla="*/ 624 w 1469"/>
                <a:gd name="T7" fmla="*/ 137 h 399"/>
                <a:gd name="T8" fmla="*/ 968 w 1469"/>
                <a:gd name="T9" fmla="*/ 170 h 399"/>
                <a:gd name="T10" fmla="*/ 1249 w 1469"/>
                <a:gd name="T11" fmla="*/ 0 h 399"/>
                <a:gd name="T12" fmla="*/ 1469 w 1469"/>
                <a:gd name="T13" fmla="*/ 25 h 399"/>
                <a:gd name="T14" fmla="*/ 1469 w 1469"/>
                <a:gd name="T15" fmla="*/ 61 h 399"/>
                <a:gd name="T16" fmla="*/ 1257 w 1469"/>
                <a:gd name="T17" fmla="*/ 36 h 399"/>
                <a:gd name="T18" fmla="*/ 976 w 1469"/>
                <a:gd name="T19" fmla="*/ 208 h 399"/>
                <a:gd name="T20" fmla="*/ 632 w 1469"/>
                <a:gd name="T21" fmla="*/ 173 h 399"/>
                <a:gd name="T22" fmla="*/ 352 w 1469"/>
                <a:gd name="T23" fmla="*/ 344 h 399"/>
                <a:gd name="T24" fmla="*/ 6 w 1469"/>
                <a:gd name="T25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9" h="399">
                  <a:moveTo>
                    <a:pt x="6" y="399"/>
                  </a:moveTo>
                  <a:lnTo>
                    <a:pt x="0" y="362"/>
                  </a:lnTo>
                  <a:lnTo>
                    <a:pt x="340" y="309"/>
                  </a:lnTo>
                  <a:lnTo>
                    <a:pt x="624" y="137"/>
                  </a:lnTo>
                  <a:lnTo>
                    <a:pt x="968" y="170"/>
                  </a:lnTo>
                  <a:lnTo>
                    <a:pt x="1249" y="0"/>
                  </a:lnTo>
                  <a:lnTo>
                    <a:pt x="1469" y="25"/>
                  </a:lnTo>
                  <a:lnTo>
                    <a:pt x="1469" y="61"/>
                  </a:lnTo>
                  <a:lnTo>
                    <a:pt x="1257" y="36"/>
                  </a:lnTo>
                  <a:lnTo>
                    <a:pt x="976" y="208"/>
                  </a:lnTo>
                  <a:lnTo>
                    <a:pt x="632" y="173"/>
                  </a:lnTo>
                  <a:lnTo>
                    <a:pt x="352" y="344"/>
                  </a:lnTo>
                  <a:lnTo>
                    <a:pt x="6" y="399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44F9813-A8DD-9244-9EA7-C02FF5D35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5527675"/>
              <a:ext cx="1739900" cy="406400"/>
            </a:xfrm>
            <a:custGeom>
              <a:avLst/>
              <a:gdLst>
                <a:gd name="T0" fmla="*/ 485 w 784"/>
                <a:gd name="T1" fmla="*/ 29 h 183"/>
                <a:gd name="T2" fmla="*/ 0 w 784"/>
                <a:gd name="T3" fmla="*/ 183 h 183"/>
                <a:gd name="T4" fmla="*/ 277 w 784"/>
                <a:gd name="T5" fmla="*/ 183 h 183"/>
                <a:gd name="T6" fmla="*/ 784 w 784"/>
                <a:gd name="T7" fmla="*/ 183 h 183"/>
                <a:gd name="T8" fmla="*/ 485 w 784"/>
                <a:gd name="T9" fmla="*/ 2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183">
                  <a:moveTo>
                    <a:pt x="485" y="29"/>
                  </a:moveTo>
                  <a:cubicBezTo>
                    <a:pt x="314" y="0"/>
                    <a:pt x="132" y="51"/>
                    <a:pt x="0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784" y="183"/>
                    <a:pt x="784" y="183"/>
                    <a:pt x="784" y="183"/>
                  </a:cubicBezTo>
                  <a:cubicBezTo>
                    <a:pt x="700" y="99"/>
                    <a:pt x="594" y="47"/>
                    <a:pt x="485" y="29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A831197-9688-0841-97FF-B8B844FD7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275" y="5329238"/>
              <a:ext cx="2649538" cy="604838"/>
            </a:xfrm>
            <a:custGeom>
              <a:avLst/>
              <a:gdLst>
                <a:gd name="T0" fmla="*/ 858 w 1193"/>
                <a:gd name="T1" fmla="*/ 37 h 272"/>
                <a:gd name="T2" fmla="*/ 437 w 1193"/>
                <a:gd name="T3" fmla="*/ 31 h 272"/>
                <a:gd name="T4" fmla="*/ 0 w 1193"/>
                <a:gd name="T5" fmla="*/ 272 h 272"/>
                <a:gd name="T6" fmla="*/ 1193 w 1193"/>
                <a:gd name="T7" fmla="*/ 272 h 272"/>
                <a:gd name="T8" fmla="*/ 1193 w 1193"/>
                <a:gd name="T9" fmla="*/ 204 h 272"/>
                <a:gd name="T10" fmla="*/ 858 w 1193"/>
                <a:gd name="T11" fmla="*/ 3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3" h="272">
                  <a:moveTo>
                    <a:pt x="858" y="37"/>
                  </a:moveTo>
                  <a:cubicBezTo>
                    <a:pt x="720" y="2"/>
                    <a:pt x="575" y="0"/>
                    <a:pt x="437" y="31"/>
                  </a:cubicBezTo>
                  <a:cubicBezTo>
                    <a:pt x="277" y="68"/>
                    <a:pt x="125" y="148"/>
                    <a:pt x="0" y="272"/>
                  </a:cubicBezTo>
                  <a:cubicBezTo>
                    <a:pt x="1193" y="272"/>
                    <a:pt x="1193" y="272"/>
                    <a:pt x="1193" y="272"/>
                  </a:cubicBezTo>
                  <a:cubicBezTo>
                    <a:pt x="1193" y="204"/>
                    <a:pt x="1193" y="204"/>
                    <a:pt x="1193" y="204"/>
                  </a:cubicBezTo>
                  <a:cubicBezTo>
                    <a:pt x="1092" y="124"/>
                    <a:pt x="978" y="68"/>
                    <a:pt x="858" y="37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E8E176B0-0E8E-A04B-BBDD-222041B40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238" y="5329238"/>
              <a:ext cx="935038" cy="493713"/>
            </a:xfrm>
            <a:custGeom>
              <a:avLst/>
              <a:gdLst>
                <a:gd name="T0" fmla="*/ 114 w 421"/>
                <a:gd name="T1" fmla="*/ 199 h 222"/>
                <a:gd name="T2" fmla="*/ 211 w 421"/>
                <a:gd name="T3" fmla="*/ 222 h 222"/>
                <a:gd name="T4" fmla="*/ 421 w 421"/>
                <a:gd name="T5" fmla="*/ 37 h 222"/>
                <a:gd name="T6" fmla="*/ 0 w 421"/>
                <a:gd name="T7" fmla="*/ 31 h 222"/>
                <a:gd name="T8" fmla="*/ 59 w 421"/>
                <a:gd name="T9" fmla="*/ 158 h 222"/>
                <a:gd name="T10" fmla="*/ 114 w 421"/>
                <a:gd name="T11" fmla="*/ 1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1" h="222">
                  <a:moveTo>
                    <a:pt x="114" y="199"/>
                  </a:moveTo>
                  <a:cubicBezTo>
                    <a:pt x="143" y="213"/>
                    <a:pt x="176" y="222"/>
                    <a:pt x="211" y="222"/>
                  </a:cubicBezTo>
                  <a:cubicBezTo>
                    <a:pt x="318" y="222"/>
                    <a:pt x="407" y="141"/>
                    <a:pt x="421" y="37"/>
                  </a:cubicBezTo>
                  <a:cubicBezTo>
                    <a:pt x="283" y="2"/>
                    <a:pt x="138" y="0"/>
                    <a:pt x="0" y="31"/>
                  </a:cubicBezTo>
                  <a:cubicBezTo>
                    <a:pt x="5" y="81"/>
                    <a:pt x="27" y="125"/>
                    <a:pt x="59" y="158"/>
                  </a:cubicBezTo>
                  <a:cubicBezTo>
                    <a:pt x="75" y="174"/>
                    <a:pt x="94" y="188"/>
                    <a:pt x="114" y="199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DE95AAF1-4D0D-C043-8D3A-346298861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6450" y="4878388"/>
              <a:ext cx="517525" cy="471488"/>
            </a:xfrm>
            <a:custGeom>
              <a:avLst/>
              <a:gdLst>
                <a:gd name="T0" fmla="*/ 233 w 233"/>
                <a:gd name="T1" fmla="*/ 55 h 212"/>
                <a:gd name="T2" fmla="*/ 90 w 233"/>
                <a:gd name="T3" fmla="*/ 0 h 212"/>
                <a:gd name="T4" fmla="*/ 0 w 233"/>
                <a:gd name="T5" fmla="*/ 20 h 212"/>
                <a:gd name="T6" fmla="*/ 90 w 233"/>
                <a:gd name="T7" fmla="*/ 212 h 212"/>
                <a:gd name="T8" fmla="*/ 233 w 233"/>
                <a:gd name="T9" fmla="*/ 5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12">
                  <a:moveTo>
                    <a:pt x="233" y="55"/>
                  </a:moveTo>
                  <a:cubicBezTo>
                    <a:pt x="195" y="21"/>
                    <a:pt x="145" y="0"/>
                    <a:pt x="90" y="0"/>
                  </a:cubicBezTo>
                  <a:cubicBezTo>
                    <a:pt x="58" y="0"/>
                    <a:pt x="27" y="7"/>
                    <a:pt x="0" y="20"/>
                  </a:cubicBezTo>
                  <a:cubicBezTo>
                    <a:pt x="90" y="212"/>
                    <a:pt x="90" y="212"/>
                    <a:pt x="90" y="212"/>
                  </a:cubicBezTo>
                  <a:lnTo>
                    <a:pt x="233" y="55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994B6562-FAF0-4D4F-B92E-5F75BB036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475" y="5000625"/>
              <a:ext cx="436563" cy="349250"/>
            </a:xfrm>
            <a:custGeom>
              <a:avLst/>
              <a:gdLst>
                <a:gd name="T0" fmla="*/ 197 w 197"/>
                <a:gd name="T1" fmla="*/ 77 h 157"/>
                <a:gd name="T2" fmla="*/ 143 w 197"/>
                <a:gd name="T3" fmla="*/ 0 h 157"/>
                <a:gd name="T4" fmla="*/ 0 w 197"/>
                <a:gd name="T5" fmla="*/ 157 h 157"/>
                <a:gd name="T6" fmla="*/ 197 w 197"/>
                <a:gd name="T7" fmla="*/ 7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57">
                  <a:moveTo>
                    <a:pt x="197" y="77"/>
                  </a:moveTo>
                  <a:cubicBezTo>
                    <a:pt x="185" y="47"/>
                    <a:pt x="166" y="21"/>
                    <a:pt x="143" y="0"/>
                  </a:cubicBezTo>
                  <a:cubicBezTo>
                    <a:pt x="0" y="157"/>
                    <a:pt x="0" y="157"/>
                    <a:pt x="0" y="157"/>
                  </a:cubicBezTo>
                  <a:lnTo>
                    <a:pt x="197" y="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2" name="Freeform 13">
              <a:extLst>
                <a:ext uri="{FF2B5EF4-FFF2-40B4-BE49-F238E27FC236}">
                  <a16:creationId xmlns:a16="http://schemas.microsoft.com/office/drawing/2014/main" id="{3439173B-0F78-244A-BF06-FE02B169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4988" y="4922838"/>
              <a:ext cx="471488" cy="757238"/>
            </a:xfrm>
            <a:custGeom>
              <a:avLst/>
              <a:gdLst>
                <a:gd name="T0" fmla="*/ 122 w 212"/>
                <a:gd name="T1" fmla="*/ 0 h 341"/>
                <a:gd name="T2" fmla="*/ 0 w 212"/>
                <a:gd name="T3" fmla="*/ 192 h 341"/>
                <a:gd name="T4" fmla="*/ 61 w 212"/>
                <a:gd name="T5" fmla="*/ 341 h 341"/>
                <a:gd name="T6" fmla="*/ 212 w 212"/>
                <a:gd name="T7" fmla="*/ 192 h 341"/>
                <a:gd name="T8" fmla="*/ 122 w 212"/>
                <a:gd name="T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341">
                  <a:moveTo>
                    <a:pt x="122" y="0"/>
                  </a:moveTo>
                  <a:cubicBezTo>
                    <a:pt x="50" y="34"/>
                    <a:pt x="0" y="107"/>
                    <a:pt x="0" y="192"/>
                  </a:cubicBezTo>
                  <a:cubicBezTo>
                    <a:pt x="0" y="250"/>
                    <a:pt x="23" y="303"/>
                    <a:pt x="61" y="341"/>
                  </a:cubicBezTo>
                  <a:cubicBezTo>
                    <a:pt x="212" y="192"/>
                    <a:pt x="212" y="192"/>
                    <a:pt x="212" y="19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3" name="Freeform 14">
              <a:extLst>
                <a:ext uri="{FF2B5EF4-FFF2-40B4-BE49-F238E27FC236}">
                  <a16:creationId xmlns:a16="http://schemas.microsoft.com/office/drawing/2014/main" id="{62A2342E-176F-5247-B576-6F7E3A887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475" y="5172075"/>
              <a:ext cx="473075" cy="177800"/>
            </a:xfrm>
            <a:custGeom>
              <a:avLst/>
              <a:gdLst>
                <a:gd name="T0" fmla="*/ 0 w 213"/>
                <a:gd name="T1" fmla="*/ 80 h 80"/>
                <a:gd name="T2" fmla="*/ 213 w 213"/>
                <a:gd name="T3" fmla="*/ 80 h 80"/>
                <a:gd name="T4" fmla="*/ 197 w 213"/>
                <a:gd name="T5" fmla="*/ 0 h 80"/>
                <a:gd name="T6" fmla="*/ 0 w 213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80">
                  <a:moveTo>
                    <a:pt x="0" y="80"/>
                  </a:moveTo>
                  <a:cubicBezTo>
                    <a:pt x="213" y="80"/>
                    <a:pt x="213" y="80"/>
                    <a:pt x="213" y="80"/>
                  </a:cubicBezTo>
                  <a:cubicBezTo>
                    <a:pt x="213" y="52"/>
                    <a:pt x="207" y="25"/>
                    <a:pt x="197" y="0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4" name="Freeform 15">
              <a:extLst>
                <a:ext uri="{FF2B5EF4-FFF2-40B4-BE49-F238E27FC236}">
                  <a16:creationId xmlns:a16="http://schemas.microsoft.com/office/drawing/2014/main" id="{E613DFAC-2398-3248-B718-8A4965003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513" y="5349875"/>
              <a:ext cx="334963" cy="422275"/>
            </a:xfrm>
            <a:custGeom>
              <a:avLst/>
              <a:gdLst>
                <a:gd name="T0" fmla="*/ 0 w 151"/>
                <a:gd name="T1" fmla="*/ 149 h 190"/>
                <a:gd name="T2" fmla="*/ 55 w 151"/>
                <a:gd name="T3" fmla="*/ 190 h 190"/>
                <a:gd name="T4" fmla="*/ 151 w 151"/>
                <a:gd name="T5" fmla="*/ 0 h 190"/>
                <a:gd name="T6" fmla="*/ 0 w 151"/>
                <a:gd name="T7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90">
                  <a:moveTo>
                    <a:pt x="0" y="149"/>
                  </a:moveTo>
                  <a:cubicBezTo>
                    <a:pt x="16" y="165"/>
                    <a:pt x="35" y="179"/>
                    <a:pt x="55" y="190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0" y="149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8C9C11BE-116A-D74B-A2E0-AF880D079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0" y="5349875"/>
              <a:ext cx="685800" cy="473075"/>
            </a:xfrm>
            <a:custGeom>
              <a:avLst/>
              <a:gdLst>
                <a:gd name="T0" fmla="*/ 0 w 309"/>
                <a:gd name="T1" fmla="*/ 190 h 213"/>
                <a:gd name="T2" fmla="*/ 96 w 309"/>
                <a:gd name="T3" fmla="*/ 213 h 213"/>
                <a:gd name="T4" fmla="*/ 309 w 309"/>
                <a:gd name="T5" fmla="*/ 0 h 213"/>
                <a:gd name="T6" fmla="*/ 96 w 309"/>
                <a:gd name="T7" fmla="*/ 0 h 213"/>
                <a:gd name="T8" fmla="*/ 0 w 309"/>
                <a:gd name="T9" fmla="*/ 19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213">
                  <a:moveTo>
                    <a:pt x="0" y="190"/>
                  </a:moveTo>
                  <a:cubicBezTo>
                    <a:pt x="29" y="204"/>
                    <a:pt x="62" y="213"/>
                    <a:pt x="96" y="213"/>
                  </a:cubicBezTo>
                  <a:cubicBezTo>
                    <a:pt x="214" y="213"/>
                    <a:pt x="309" y="118"/>
                    <a:pt x="309" y="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19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6" name="Freeform 17">
              <a:extLst>
                <a:ext uri="{FF2B5EF4-FFF2-40B4-BE49-F238E27FC236}">
                  <a16:creationId xmlns:a16="http://schemas.microsoft.com/office/drawing/2014/main" id="{A30D05FD-E20C-E249-BEB1-F181BF42B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925" y="5621338"/>
              <a:ext cx="1452563" cy="312738"/>
            </a:xfrm>
            <a:custGeom>
              <a:avLst/>
              <a:gdLst>
                <a:gd name="T0" fmla="*/ 511 w 654"/>
                <a:gd name="T1" fmla="*/ 44 h 141"/>
                <a:gd name="T2" fmla="*/ 404 w 654"/>
                <a:gd name="T3" fmla="*/ 12 h 141"/>
                <a:gd name="T4" fmla="*/ 349 w 654"/>
                <a:gd name="T5" fmla="*/ 6 h 141"/>
                <a:gd name="T6" fmla="*/ 0 w 654"/>
                <a:gd name="T7" fmla="*/ 141 h 141"/>
                <a:gd name="T8" fmla="*/ 231 w 654"/>
                <a:gd name="T9" fmla="*/ 141 h 141"/>
                <a:gd name="T10" fmla="*/ 654 w 654"/>
                <a:gd name="T11" fmla="*/ 141 h 141"/>
                <a:gd name="T12" fmla="*/ 511 w 654"/>
                <a:gd name="T13" fmla="*/ 4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4" h="141">
                  <a:moveTo>
                    <a:pt x="511" y="44"/>
                  </a:moveTo>
                  <a:cubicBezTo>
                    <a:pt x="477" y="29"/>
                    <a:pt x="441" y="18"/>
                    <a:pt x="404" y="12"/>
                  </a:cubicBezTo>
                  <a:cubicBezTo>
                    <a:pt x="386" y="9"/>
                    <a:pt x="367" y="7"/>
                    <a:pt x="349" y="6"/>
                  </a:cubicBezTo>
                  <a:cubicBezTo>
                    <a:pt x="223" y="0"/>
                    <a:pt x="96" y="45"/>
                    <a:pt x="0" y="141"/>
                  </a:cubicBezTo>
                  <a:cubicBezTo>
                    <a:pt x="231" y="141"/>
                    <a:pt x="231" y="141"/>
                    <a:pt x="231" y="141"/>
                  </a:cubicBezTo>
                  <a:cubicBezTo>
                    <a:pt x="654" y="141"/>
                    <a:pt x="654" y="141"/>
                    <a:pt x="654" y="141"/>
                  </a:cubicBezTo>
                  <a:cubicBezTo>
                    <a:pt x="612" y="99"/>
                    <a:pt x="563" y="67"/>
                    <a:pt x="511" y="44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7" name="Rectangle 18">
              <a:extLst>
                <a:ext uri="{FF2B5EF4-FFF2-40B4-BE49-F238E27FC236}">
                  <a16:creationId xmlns:a16="http://schemas.microsoft.com/office/drawing/2014/main" id="{ED658A6A-D026-1C4C-992E-B1B24C8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5" y="5568950"/>
              <a:ext cx="120650" cy="36512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8" name="Freeform 19">
              <a:extLst>
                <a:ext uri="{FF2B5EF4-FFF2-40B4-BE49-F238E27FC236}">
                  <a16:creationId xmlns:a16="http://schemas.microsoft.com/office/drawing/2014/main" id="{5230415F-4717-204E-B661-32CBE9D68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413" y="5627688"/>
              <a:ext cx="120650" cy="306388"/>
            </a:xfrm>
            <a:custGeom>
              <a:avLst/>
              <a:gdLst>
                <a:gd name="T0" fmla="*/ 0 w 76"/>
                <a:gd name="T1" fmla="*/ 0 h 193"/>
                <a:gd name="T2" fmla="*/ 0 w 76"/>
                <a:gd name="T3" fmla="*/ 39 h 193"/>
                <a:gd name="T4" fmla="*/ 0 w 76"/>
                <a:gd name="T5" fmla="*/ 193 h 193"/>
                <a:gd name="T6" fmla="*/ 76 w 76"/>
                <a:gd name="T7" fmla="*/ 193 h 193"/>
                <a:gd name="T8" fmla="*/ 76 w 76"/>
                <a:gd name="T9" fmla="*/ 10 h 193"/>
                <a:gd name="T10" fmla="*/ 76 w 76"/>
                <a:gd name="T11" fmla="*/ 0 h 193"/>
                <a:gd name="T12" fmla="*/ 0 w 76"/>
                <a:gd name="T13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3">
                  <a:moveTo>
                    <a:pt x="0" y="0"/>
                  </a:moveTo>
                  <a:lnTo>
                    <a:pt x="0" y="39"/>
                  </a:lnTo>
                  <a:lnTo>
                    <a:pt x="0" y="193"/>
                  </a:lnTo>
                  <a:lnTo>
                    <a:pt x="76" y="193"/>
                  </a:lnTo>
                  <a:lnTo>
                    <a:pt x="76" y="10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C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9" name="Freeform 20">
              <a:extLst>
                <a:ext uri="{FF2B5EF4-FFF2-40B4-BE49-F238E27FC236}">
                  <a16:creationId xmlns:a16="http://schemas.microsoft.com/office/drawing/2014/main" id="{25EDF4B1-2933-C44C-9A2C-9F4DEAA0D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463" y="5334000"/>
              <a:ext cx="119063" cy="600075"/>
            </a:xfrm>
            <a:custGeom>
              <a:avLst/>
              <a:gdLst>
                <a:gd name="T0" fmla="*/ 0 w 75"/>
                <a:gd name="T1" fmla="*/ 0 h 378"/>
                <a:gd name="T2" fmla="*/ 0 w 75"/>
                <a:gd name="T3" fmla="*/ 188 h 378"/>
                <a:gd name="T4" fmla="*/ 0 w 75"/>
                <a:gd name="T5" fmla="*/ 378 h 378"/>
                <a:gd name="T6" fmla="*/ 75 w 75"/>
                <a:gd name="T7" fmla="*/ 378 h 378"/>
                <a:gd name="T8" fmla="*/ 75 w 75"/>
                <a:gd name="T9" fmla="*/ 158 h 378"/>
                <a:gd name="T10" fmla="*/ 75 w 75"/>
                <a:gd name="T11" fmla="*/ 0 h 378"/>
                <a:gd name="T12" fmla="*/ 0 w 75"/>
                <a:gd name="T1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78">
                  <a:moveTo>
                    <a:pt x="0" y="0"/>
                  </a:moveTo>
                  <a:lnTo>
                    <a:pt x="0" y="188"/>
                  </a:lnTo>
                  <a:lnTo>
                    <a:pt x="0" y="378"/>
                  </a:lnTo>
                  <a:lnTo>
                    <a:pt x="75" y="378"/>
                  </a:lnTo>
                  <a:lnTo>
                    <a:pt x="75" y="158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00" name="Freeform 21">
              <a:extLst>
                <a:ext uri="{FF2B5EF4-FFF2-40B4-BE49-F238E27FC236}">
                  <a16:creationId xmlns:a16="http://schemas.microsoft.com/office/drawing/2014/main" id="{CE5E2958-27D7-C949-880F-8A8AEF7D1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5067300"/>
              <a:ext cx="122238" cy="866775"/>
            </a:xfrm>
            <a:custGeom>
              <a:avLst/>
              <a:gdLst>
                <a:gd name="T0" fmla="*/ 0 w 77"/>
                <a:gd name="T1" fmla="*/ 0 h 546"/>
                <a:gd name="T2" fmla="*/ 0 w 77"/>
                <a:gd name="T3" fmla="*/ 319 h 546"/>
                <a:gd name="T4" fmla="*/ 0 w 77"/>
                <a:gd name="T5" fmla="*/ 546 h 546"/>
                <a:gd name="T6" fmla="*/ 77 w 77"/>
                <a:gd name="T7" fmla="*/ 546 h 546"/>
                <a:gd name="T8" fmla="*/ 77 w 77"/>
                <a:gd name="T9" fmla="*/ 290 h 546"/>
                <a:gd name="T10" fmla="*/ 77 w 77"/>
                <a:gd name="T11" fmla="*/ 0 h 546"/>
                <a:gd name="T12" fmla="*/ 0 w 77"/>
                <a:gd name="T13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546">
                  <a:moveTo>
                    <a:pt x="0" y="0"/>
                  </a:moveTo>
                  <a:lnTo>
                    <a:pt x="0" y="319"/>
                  </a:lnTo>
                  <a:lnTo>
                    <a:pt x="0" y="546"/>
                  </a:lnTo>
                  <a:lnTo>
                    <a:pt x="77" y="546"/>
                  </a:lnTo>
                  <a:lnTo>
                    <a:pt x="77" y="290"/>
                  </a:lnTo>
                  <a:lnTo>
                    <a:pt x="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01" name="Freeform 22">
              <a:extLst>
                <a:ext uri="{FF2B5EF4-FFF2-40B4-BE49-F238E27FC236}">
                  <a16:creationId xmlns:a16="http://schemas.microsoft.com/office/drawing/2014/main" id="{105D992A-6C32-8F46-8045-4A5933741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3025" y="5343525"/>
              <a:ext cx="120650" cy="590550"/>
            </a:xfrm>
            <a:custGeom>
              <a:avLst/>
              <a:gdLst>
                <a:gd name="T0" fmla="*/ 0 w 76"/>
                <a:gd name="T1" fmla="*/ 0 h 372"/>
                <a:gd name="T2" fmla="*/ 0 w 76"/>
                <a:gd name="T3" fmla="*/ 74 h 372"/>
                <a:gd name="T4" fmla="*/ 0 w 76"/>
                <a:gd name="T5" fmla="*/ 372 h 372"/>
                <a:gd name="T6" fmla="*/ 76 w 76"/>
                <a:gd name="T7" fmla="*/ 372 h 372"/>
                <a:gd name="T8" fmla="*/ 76 w 76"/>
                <a:gd name="T9" fmla="*/ 43 h 372"/>
                <a:gd name="T10" fmla="*/ 76 w 76"/>
                <a:gd name="T11" fmla="*/ 0 h 372"/>
                <a:gd name="T12" fmla="*/ 0 w 7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72">
                  <a:moveTo>
                    <a:pt x="0" y="0"/>
                  </a:moveTo>
                  <a:lnTo>
                    <a:pt x="0" y="74"/>
                  </a:lnTo>
                  <a:lnTo>
                    <a:pt x="0" y="372"/>
                  </a:lnTo>
                  <a:lnTo>
                    <a:pt x="76" y="372"/>
                  </a:lnTo>
                  <a:lnTo>
                    <a:pt x="76" y="43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02" name="Freeform 23">
              <a:extLst>
                <a:ext uri="{FF2B5EF4-FFF2-40B4-BE49-F238E27FC236}">
                  <a16:creationId xmlns:a16="http://schemas.microsoft.com/office/drawing/2014/main" id="{1D5A923E-1E06-2C49-97FA-24EF423B0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3" y="5640388"/>
              <a:ext cx="122238" cy="293688"/>
            </a:xfrm>
            <a:custGeom>
              <a:avLst/>
              <a:gdLst>
                <a:gd name="T0" fmla="*/ 0 w 77"/>
                <a:gd name="T1" fmla="*/ 0 h 185"/>
                <a:gd name="T2" fmla="*/ 0 w 77"/>
                <a:gd name="T3" fmla="*/ 104 h 185"/>
                <a:gd name="T4" fmla="*/ 0 w 77"/>
                <a:gd name="T5" fmla="*/ 185 h 185"/>
                <a:gd name="T6" fmla="*/ 77 w 77"/>
                <a:gd name="T7" fmla="*/ 185 h 185"/>
                <a:gd name="T8" fmla="*/ 77 w 77"/>
                <a:gd name="T9" fmla="*/ 73 h 185"/>
                <a:gd name="T10" fmla="*/ 77 w 77"/>
                <a:gd name="T11" fmla="*/ 0 h 185"/>
                <a:gd name="T12" fmla="*/ 0 w 77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85">
                  <a:moveTo>
                    <a:pt x="0" y="0"/>
                  </a:moveTo>
                  <a:lnTo>
                    <a:pt x="0" y="104"/>
                  </a:lnTo>
                  <a:lnTo>
                    <a:pt x="0" y="185"/>
                  </a:lnTo>
                  <a:lnTo>
                    <a:pt x="77" y="185"/>
                  </a:lnTo>
                  <a:lnTo>
                    <a:pt x="77" y="73"/>
                  </a:lnTo>
                  <a:lnTo>
                    <a:pt x="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03" name="Freeform 24">
              <a:extLst>
                <a:ext uri="{FF2B5EF4-FFF2-40B4-BE49-F238E27FC236}">
                  <a16:creationId xmlns:a16="http://schemas.microsoft.com/office/drawing/2014/main" id="{84E8A17C-20D7-DE49-9979-0504EAA0D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5950" y="5157788"/>
              <a:ext cx="119063" cy="776288"/>
            </a:xfrm>
            <a:custGeom>
              <a:avLst/>
              <a:gdLst>
                <a:gd name="T0" fmla="*/ 0 w 75"/>
                <a:gd name="T1" fmla="*/ 0 h 489"/>
                <a:gd name="T2" fmla="*/ 0 w 75"/>
                <a:gd name="T3" fmla="*/ 371 h 489"/>
                <a:gd name="T4" fmla="*/ 0 w 75"/>
                <a:gd name="T5" fmla="*/ 489 h 489"/>
                <a:gd name="T6" fmla="*/ 75 w 75"/>
                <a:gd name="T7" fmla="*/ 489 h 489"/>
                <a:gd name="T8" fmla="*/ 75 w 75"/>
                <a:gd name="T9" fmla="*/ 341 h 489"/>
                <a:gd name="T10" fmla="*/ 75 w 75"/>
                <a:gd name="T11" fmla="*/ 0 h 489"/>
                <a:gd name="T12" fmla="*/ 0 w 75"/>
                <a:gd name="T13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489">
                  <a:moveTo>
                    <a:pt x="0" y="0"/>
                  </a:moveTo>
                  <a:lnTo>
                    <a:pt x="0" y="371"/>
                  </a:lnTo>
                  <a:lnTo>
                    <a:pt x="0" y="489"/>
                  </a:lnTo>
                  <a:lnTo>
                    <a:pt x="75" y="489"/>
                  </a:lnTo>
                  <a:lnTo>
                    <a:pt x="75" y="341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204" name="TextBox 119">
            <a:extLst>
              <a:ext uri="{FF2B5EF4-FFF2-40B4-BE49-F238E27FC236}">
                <a16:creationId xmlns:a16="http://schemas.microsoft.com/office/drawing/2014/main" id="{B16BF48D-FA47-AD4F-AAF7-4296A16DFE97}"/>
              </a:ext>
            </a:extLst>
          </p:cNvPr>
          <p:cNvSpPr txBox="1"/>
          <p:nvPr/>
        </p:nvSpPr>
        <p:spPr>
          <a:xfrm>
            <a:off x="991431" y="1546314"/>
            <a:ext cx="1926917" cy="69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21" spc="-78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05" name="TextBox 131">
            <a:extLst>
              <a:ext uri="{FF2B5EF4-FFF2-40B4-BE49-F238E27FC236}">
                <a16:creationId xmlns:a16="http://schemas.microsoft.com/office/drawing/2014/main" id="{F680F34D-5400-B14D-90D5-BED8847D8B5D}"/>
              </a:ext>
            </a:extLst>
          </p:cNvPr>
          <p:cNvSpPr txBox="1"/>
          <p:nvPr/>
        </p:nvSpPr>
        <p:spPr>
          <a:xfrm rot="16200000">
            <a:off x="-183167" y="3007046"/>
            <a:ext cx="191972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61" spc="49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DESARROLLO</a:t>
            </a:r>
          </a:p>
        </p:txBody>
      </p:sp>
      <p:sp>
        <p:nvSpPr>
          <p:cNvPr id="206" name="TextBox 120">
            <a:extLst>
              <a:ext uri="{FF2B5EF4-FFF2-40B4-BE49-F238E27FC236}">
                <a16:creationId xmlns:a16="http://schemas.microsoft.com/office/drawing/2014/main" id="{16C84C01-754A-DE47-A67C-EAEA31166F18}"/>
              </a:ext>
            </a:extLst>
          </p:cNvPr>
          <p:cNvSpPr txBox="1"/>
          <p:nvPr/>
        </p:nvSpPr>
        <p:spPr>
          <a:xfrm>
            <a:off x="4064516" y="1815595"/>
            <a:ext cx="1926917" cy="69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21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07" name="TextBox 124">
            <a:extLst>
              <a:ext uri="{FF2B5EF4-FFF2-40B4-BE49-F238E27FC236}">
                <a16:creationId xmlns:a16="http://schemas.microsoft.com/office/drawing/2014/main" id="{8E185FAF-EFB2-394A-A7D3-3A7723336033}"/>
              </a:ext>
            </a:extLst>
          </p:cNvPr>
          <p:cNvSpPr txBox="1"/>
          <p:nvPr/>
        </p:nvSpPr>
        <p:spPr>
          <a:xfrm rot="16200000">
            <a:off x="2665576" y="3578004"/>
            <a:ext cx="2484935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65" spc="49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PRUEBAS Y BUILD</a:t>
            </a:r>
          </a:p>
        </p:txBody>
      </p:sp>
      <p:sp>
        <p:nvSpPr>
          <p:cNvPr id="208" name="TextBox 121">
            <a:extLst>
              <a:ext uri="{FF2B5EF4-FFF2-40B4-BE49-F238E27FC236}">
                <a16:creationId xmlns:a16="http://schemas.microsoft.com/office/drawing/2014/main" id="{B97FFE28-FFD9-C446-9C65-1F75C2003114}"/>
              </a:ext>
            </a:extLst>
          </p:cNvPr>
          <p:cNvSpPr txBox="1"/>
          <p:nvPr/>
        </p:nvSpPr>
        <p:spPr>
          <a:xfrm>
            <a:off x="7171954" y="2073085"/>
            <a:ext cx="1926917" cy="69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21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09" name="TextBox 125">
            <a:extLst>
              <a:ext uri="{FF2B5EF4-FFF2-40B4-BE49-F238E27FC236}">
                <a16:creationId xmlns:a16="http://schemas.microsoft.com/office/drawing/2014/main" id="{79E7E6B6-95EF-624B-838B-05925600028E}"/>
              </a:ext>
            </a:extLst>
          </p:cNvPr>
          <p:cNvSpPr txBox="1"/>
          <p:nvPr/>
        </p:nvSpPr>
        <p:spPr>
          <a:xfrm rot="16200000">
            <a:off x="5589091" y="4017237"/>
            <a:ext cx="2777572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65" spc="49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0" name="TextBox 122">
            <a:extLst>
              <a:ext uri="{FF2B5EF4-FFF2-40B4-BE49-F238E27FC236}">
                <a16:creationId xmlns:a16="http://schemas.microsoft.com/office/drawing/2014/main" id="{7B2CD8D1-4665-1541-82A0-19948EBA2D97}"/>
              </a:ext>
            </a:extLst>
          </p:cNvPr>
          <p:cNvSpPr txBox="1"/>
          <p:nvPr/>
        </p:nvSpPr>
        <p:spPr>
          <a:xfrm>
            <a:off x="10225541" y="2420515"/>
            <a:ext cx="1926917" cy="69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21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11" name="TextBox 127">
            <a:extLst>
              <a:ext uri="{FF2B5EF4-FFF2-40B4-BE49-F238E27FC236}">
                <a16:creationId xmlns:a16="http://schemas.microsoft.com/office/drawing/2014/main" id="{D655A615-0822-7942-8863-7BEA6CE75D22}"/>
              </a:ext>
            </a:extLst>
          </p:cNvPr>
          <p:cNvSpPr txBox="1"/>
          <p:nvPr/>
        </p:nvSpPr>
        <p:spPr>
          <a:xfrm rot="16200000">
            <a:off x="8421570" y="4621748"/>
            <a:ext cx="3285640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65" spc="49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MONITOREO Y APRENDIZAJE</a:t>
            </a:r>
          </a:p>
        </p:txBody>
      </p:sp>
      <p:pic>
        <p:nvPicPr>
          <p:cNvPr id="213" name="Imagen 212">
            <a:extLst>
              <a:ext uri="{FF2B5EF4-FFF2-40B4-BE49-F238E27FC236}">
                <a16:creationId xmlns:a16="http://schemas.microsoft.com/office/drawing/2014/main" id="{5CF76DAE-9163-5D4A-B30F-75104F18A9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699" y="3869647"/>
            <a:ext cx="1425661" cy="14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4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E25B9-AE76-430A-A33E-17A1EEEA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Jenkins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909AA-1FC1-4DF8-9662-2C2A6054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9294"/>
            <a:ext cx="4065110" cy="1021437"/>
          </a:xfrm>
        </p:spPr>
        <p:txBody>
          <a:bodyPr>
            <a:normAutofit fontScale="90000"/>
          </a:bodyPr>
          <a:lstStyle/>
          <a:p>
            <a:r>
              <a:rPr lang="pt-BR"/>
              <a:t>HERRAMIENTAS UTILIZADAS ACTUALMENTE PARA CI/CD SUPERAPP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A0960-3261-4DFD-AB0B-80254AF8A8B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65085" y="571748"/>
            <a:ext cx="7118351" cy="5834758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110000"/>
              </a:lnSpc>
            </a:pPr>
            <a:r>
              <a:rPr lang="es-ES" sz="1800" dirty="0">
                <a:latin typeface="+mn-lt"/>
              </a:rPr>
              <a:t>Herramienta de integración continua utilizada para programar los </a:t>
            </a:r>
            <a:r>
              <a:rPr lang="es-ES" sz="1800" dirty="0" err="1">
                <a:latin typeface="+mn-lt"/>
              </a:rPr>
              <a:t>jobs</a:t>
            </a:r>
            <a:r>
              <a:rPr lang="es-ES" sz="1800" dirty="0">
                <a:latin typeface="+mn-lt"/>
              </a:rPr>
              <a:t> de pruebas, construcción y </a:t>
            </a:r>
            <a:r>
              <a:rPr lang="es-ES" sz="1800" dirty="0" err="1">
                <a:latin typeface="+mn-lt"/>
              </a:rPr>
              <a:t>deploy</a:t>
            </a:r>
            <a:r>
              <a:rPr lang="es-ES" sz="1800" dirty="0">
                <a:latin typeface="+mn-lt"/>
              </a:rPr>
              <a:t> de los distintos componentes de </a:t>
            </a:r>
            <a:r>
              <a:rPr lang="es-ES" sz="1800" dirty="0" err="1">
                <a:latin typeface="+mn-lt"/>
              </a:rPr>
              <a:t>SuperApp</a:t>
            </a:r>
            <a:r>
              <a:rPr lang="es-ES" sz="1800" dirty="0">
                <a:latin typeface="+mn-lt"/>
              </a:rPr>
              <a:t>. </a:t>
            </a:r>
          </a:p>
          <a:p>
            <a:pPr marL="0" indent="0" algn="just"/>
            <a:r>
              <a:rPr lang="es-ES" sz="1800" dirty="0">
                <a:latin typeface="+mn-lt"/>
              </a:rPr>
              <a:t>Actualmente el servidor de Chile se encuentra implementado en un contenedor Docker. </a:t>
            </a:r>
          </a:p>
          <a:p>
            <a:pPr marL="0" indent="0" algn="just"/>
            <a:endParaRPr lang="es-ES" sz="1800" dirty="0">
              <a:latin typeface="+mn-lt"/>
            </a:endParaRPr>
          </a:p>
          <a:p>
            <a:pPr marL="0" indent="0" algn="just"/>
            <a:r>
              <a:rPr lang="es-ES" sz="1800" dirty="0">
                <a:latin typeface="+mn-lt"/>
              </a:rPr>
              <a:t>Nuestro equipo participó activamente en las siguientes tareas:</a:t>
            </a:r>
          </a:p>
          <a:p>
            <a:pPr marL="114300" lvl="0" indent="0" algn="just"/>
            <a:endParaRPr lang="es-ES" sz="1800" dirty="0">
              <a:latin typeface="+mn-lt"/>
            </a:endParaRP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</a:rPr>
              <a:t>Instalación de Jenkins (servidor sin acceso a internet).</a:t>
            </a:r>
            <a:endParaRPr lang="es-ES" sz="1800" dirty="0">
              <a:latin typeface="+mn-lt"/>
            </a:endParaRP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</a:rPr>
              <a:t>Implementacion de Docker para el manejo de los contenedores de Jenkins y complementos.</a:t>
            </a: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</a:rPr>
              <a:t>Creación de Jobs de instalación de Angular, Java App y Api Core en QA y Producción.</a:t>
            </a:r>
            <a:endParaRPr lang="es-ES" sz="1800" dirty="0">
              <a:latin typeface="+mn-lt"/>
            </a:endParaRP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</a:rPr>
              <a:t>Visualización del estado de las instalaciones de Api Core y Java App;.</a:t>
            </a: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</a:rPr>
              <a:t>Reinicio de todo el ambiente QA y Producción.</a:t>
            </a: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</a:rPr>
              <a:t>Despliegue y actualizacion de documentacion Swagger (apoyo al desarrollo).</a:t>
            </a:r>
          </a:p>
          <a:p>
            <a:pPr marL="457200" lvl="0" indent="-342900" algn="just">
              <a:buFont typeface="Arial" panose="020B0604020202020204" pitchFamily="34" charset="0"/>
              <a:buChar char="•"/>
            </a:pPr>
            <a:endParaRPr lang="es-ES" sz="1800" dirty="0">
              <a:latin typeface="+mn-lt"/>
            </a:endParaRPr>
          </a:p>
          <a:p>
            <a:pPr marL="457200" lvl="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+mn-lt"/>
              </a:rPr>
              <a:t>Existe un servidor en Brasil que se utiliza para los Jobs de Java, pero se dará de baja en Diciembre 2019.</a:t>
            </a:r>
          </a:p>
          <a:p>
            <a:endParaRPr lang="pt-BR" sz="180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B538C-3D95-4574-98E9-072E825121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err="1"/>
              <a:t>GitLab</a:t>
            </a:r>
            <a:endParaRPr lang="pt-BR"/>
          </a:p>
          <a:p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7C6F35-6CD4-4428-B2D8-3F58AE0AA72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94486" y="3104397"/>
            <a:ext cx="3042493" cy="384730"/>
          </a:xfrm>
        </p:spPr>
        <p:txBody>
          <a:bodyPr/>
          <a:lstStyle/>
          <a:p>
            <a:r>
              <a:rPr lang="pt-BR" err="1"/>
              <a:t>Artifactory</a:t>
            </a:r>
            <a:endParaRPr lang="pt-BR"/>
          </a:p>
          <a:p>
            <a:endParaRPr lang="pt-B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E9A66F-E878-4BA2-A33A-C3829FBC790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94486" y="3634861"/>
            <a:ext cx="3042493" cy="384730"/>
          </a:xfrm>
        </p:spPr>
        <p:txBody>
          <a:bodyPr/>
          <a:lstStyle/>
          <a:p>
            <a:r>
              <a:rPr lang="pt-BR" err="1"/>
              <a:t>Fastlane</a:t>
            </a:r>
            <a:endParaRPr lang="pt-BR"/>
          </a:p>
          <a:p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26BB13-C97F-4308-9F9A-6139C52C9876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94486" y="4165324"/>
            <a:ext cx="3042493" cy="384729"/>
          </a:xfrm>
        </p:spPr>
        <p:txBody>
          <a:bodyPr/>
          <a:lstStyle/>
          <a:p>
            <a:r>
              <a:rPr lang="pt-BR" err="1"/>
              <a:t>Puppet</a:t>
            </a:r>
            <a:endParaRPr lang="pt-BR"/>
          </a:p>
          <a:p>
            <a:endParaRPr lang="pt-B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89F08-C44C-4247-9A6D-C5D63AB84807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94486" y="4695787"/>
            <a:ext cx="3042493" cy="384730"/>
          </a:xfrm>
        </p:spPr>
        <p:txBody>
          <a:bodyPr/>
          <a:lstStyle/>
          <a:p>
            <a:r>
              <a:rPr lang="pt-BR"/>
              <a:t>Splunk</a:t>
            </a:r>
          </a:p>
          <a:p>
            <a:endParaRPr lang="pt-BR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5D79F9D8-C520-8145-A79E-2C40B7CF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026" y="6272784"/>
            <a:ext cx="1917084" cy="585216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066D61E-E876-0A45-9842-0960357250A4}"/>
              </a:ext>
            </a:extLst>
          </p:cNvPr>
          <p:cNvSpPr txBox="1">
            <a:spLocks/>
          </p:cNvSpPr>
          <p:nvPr/>
        </p:nvSpPr>
        <p:spPr>
          <a:xfrm>
            <a:off x="508564" y="521383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 err="1"/>
              <a:t>Docker</a:t>
            </a:r>
            <a:endParaRPr lang="pt-BR"/>
          </a:p>
          <a:p>
            <a:endParaRPr lang="pt-BR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D471E0-F966-47FB-A23C-D3DBF19A0AE3}"/>
              </a:ext>
            </a:extLst>
          </p:cNvPr>
          <p:cNvSpPr txBox="1">
            <a:spLocks/>
          </p:cNvSpPr>
          <p:nvPr/>
        </p:nvSpPr>
        <p:spPr>
          <a:xfrm>
            <a:off x="508564" y="566087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/>
              <a:t>Jboss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52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E25B9-AE76-430A-A33E-17A1EEEA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err="1"/>
              <a:t>Jenkins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A0960-3261-4DFD-AB0B-80254AF8A8B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65085" y="1083369"/>
            <a:ext cx="7118351" cy="4811515"/>
          </a:xfrm>
        </p:spPr>
        <p:txBody>
          <a:bodyPr/>
          <a:lstStyle/>
          <a:p>
            <a:pPr marL="0" indent="0" algn="just">
              <a:lnSpc>
                <a:spcPct val="110000"/>
              </a:lnSpc>
            </a:pPr>
            <a:r>
              <a:rPr lang="es-ES" sz="2000">
                <a:latin typeface="+mn-lt"/>
              </a:rPr>
              <a:t>Es la herramienta de control de versión de código utilizada por el proyecto. Permite a los equipos trabajar de forma colaborativa sin destruir el código. Es necesario contar con esto para trabajar con integración continua.</a:t>
            </a:r>
          </a:p>
          <a:p>
            <a:pPr marL="0" indent="0" algn="just">
              <a:lnSpc>
                <a:spcPct val="110000"/>
              </a:lnSpc>
            </a:pPr>
            <a:r>
              <a:rPr lang="es-ES" sz="2000">
                <a:latin typeface="+mn-lt"/>
              </a:rPr>
              <a:t>Actualmente, no se puede sacar provecho al total de las funcionalidades, como el tracking de </a:t>
            </a:r>
            <a:r>
              <a:rPr lang="es-ES" sz="2000" err="1">
                <a:latin typeface="+mn-lt"/>
              </a:rPr>
              <a:t>issues</a:t>
            </a:r>
            <a:r>
              <a:rPr lang="es-ES" sz="2000">
                <a:latin typeface="+mn-lt"/>
              </a:rPr>
              <a:t>, manejo de tareas, </a:t>
            </a:r>
            <a:r>
              <a:rPr lang="es-ES" sz="2000" err="1">
                <a:latin typeface="+mn-lt"/>
              </a:rPr>
              <a:t>webhook</a:t>
            </a:r>
            <a:r>
              <a:rPr lang="es-ES" sz="2000">
                <a:latin typeface="+mn-lt"/>
              </a:rPr>
              <a:t>, etc. ya que el repositorio principal está en Brasil, lo que no permite integrarse a través de la red al Jenkins de Chile.</a:t>
            </a:r>
          </a:p>
          <a:p>
            <a:pPr marL="0" indent="0" algn="just">
              <a:lnSpc>
                <a:spcPct val="110000"/>
              </a:lnSpc>
            </a:pPr>
            <a:endParaRPr lang="es-ES" sz="2000">
              <a:latin typeface="+mn-lt"/>
            </a:endParaRPr>
          </a:p>
          <a:p>
            <a:pPr marL="0" indent="0" algn="just">
              <a:lnSpc>
                <a:spcPct val="110000"/>
              </a:lnSpc>
            </a:pPr>
            <a:r>
              <a:rPr lang="es-ES" sz="2000">
                <a:latin typeface="+mn-lt"/>
              </a:rPr>
              <a:t>Nuestro equipo participó activamente en las siguientes tareas:</a:t>
            </a:r>
          </a:p>
          <a:p>
            <a:pPr marL="0" indent="0" algn="just">
              <a:lnSpc>
                <a:spcPct val="110000"/>
              </a:lnSpc>
            </a:pPr>
            <a:endParaRPr lang="es-ES" sz="2000">
              <a:latin typeface="+mn-lt"/>
            </a:endParaRPr>
          </a:p>
          <a:p>
            <a:pPr marL="34290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t-BR" sz="1800">
                <a:latin typeface="+mn-lt"/>
              </a:rPr>
              <a:t>Instalación de servidor en Chile para pruebas de integración.</a:t>
            </a:r>
          </a:p>
          <a:p>
            <a:pPr marL="34290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t-BR" sz="1800">
                <a:latin typeface="+mn-lt"/>
              </a:rPr>
              <a:t>Pruebas de clonación y sincronización de repositorios entre Brasil y Chile</a:t>
            </a:r>
          </a:p>
          <a:p>
            <a:pPr marL="34290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s-ES" sz="1800">
              <a:latin typeface="+mn-lt"/>
            </a:endParaRPr>
          </a:p>
          <a:p>
            <a:pPr marL="0" indent="0" algn="just">
              <a:lnSpc>
                <a:spcPct val="110000"/>
              </a:lnSpc>
            </a:pPr>
            <a:endParaRPr lang="es-ES" sz="2000">
              <a:latin typeface="+mn-lt"/>
            </a:endParaRPr>
          </a:p>
          <a:p>
            <a:pPr marL="0" indent="0" algn="just">
              <a:lnSpc>
                <a:spcPct val="110000"/>
              </a:lnSpc>
            </a:pPr>
            <a:endParaRPr lang="es-ES" sz="2000">
              <a:latin typeface="+mn-lt"/>
            </a:endParaRPr>
          </a:p>
          <a:p>
            <a:endParaRPr lang="pt-BR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B538C-3D95-4574-98E9-072E825121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b="1" err="1">
                <a:solidFill>
                  <a:schemeClr val="bg1"/>
                </a:solidFill>
              </a:rPr>
              <a:t>GitLab</a:t>
            </a:r>
            <a:endParaRPr lang="pt-BR" b="1">
              <a:solidFill>
                <a:schemeClr val="bg1"/>
              </a:solidFill>
            </a:endParaRPr>
          </a:p>
          <a:p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7C6F35-6CD4-4428-B2D8-3F58AE0AA72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94486" y="3104397"/>
            <a:ext cx="3042493" cy="384730"/>
          </a:xfrm>
        </p:spPr>
        <p:txBody>
          <a:bodyPr/>
          <a:lstStyle/>
          <a:p>
            <a:r>
              <a:rPr lang="pt-BR" err="1"/>
              <a:t>Artifactory</a:t>
            </a:r>
            <a:endParaRPr lang="pt-BR"/>
          </a:p>
          <a:p>
            <a:endParaRPr lang="pt-B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E9A66F-E878-4BA2-A33A-C3829FBC790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94486" y="3634861"/>
            <a:ext cx="3042493" cy="384730"/>
          </a:xfrm>
        </p:spPr>
        <p:txBody>
          <a:bodyPr/>
          <a:lstStyle/>
          <a:p>
            <a:r>
              <a:rPr lang="pt-BR" err="1"/>
              <a:t>Fastlane</a:t>
            </a:r>
            <a:endParaRPr lang="pt-BR"/>
          </a:p>
          <a:p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26BB13-C97F-4308-9F9A-6139C52C9876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94486" y="4165324"/>
            <a:ext cx="3042493" cy="384729"/>
          </a:xfrm>
        </p:spPr>
        <p:txBody>
          <a:bodyPr/>
          <a:lstStyle/>
          <a:p>
            <a:r>
              <a:rPr lang="pt-BR" err="1"/>
              <a:t>Puppet</a:t>
            </a:r>
            <a:endParaRPr lang="pt-BR"/>
          </a:p>
          <a:p>
            <a:endParaRPr lang="pt-B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89F08-C44C-4247-9A6D-C5D63AB84807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94486" y="4695787"/>
            <a:ext cx="3042493" cy="384730"/>
          </a:xfrm>
        </p:spPr>
        <p:txBody>
          <a:bodyPr/>
          <a:lstStyle/>
          <a:p>
            <a:r>
              <a:rPr lang="pt-BR" err="1"/>
              <a:t>Splunk</a:t>
            </a:r>
            <a:endParaRPr lang="pt-BR"/>
          </a:p>
          <a:p>
            <a:endParaRPr lang="pt-B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ABC5953-C08E-A140-8765-14CE098B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6259750"/>
            <a:ext cx="1504790" cy="664438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3F1F8D5-1155-9B40-A424-55E71967CEDD}"/>
              </a:ext>
            </a:extLst>
          </p:cNvPr>
          <p:cNvSpPr txBox="1">
            <a:spLocks/>
          </p:cNvSpPr>
          <p:nvPr/>
        </p:nvSpPr>
        <p:spPr>
          <a:xfrm>
            <a:off x="508564" y="521383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 err="1"/>
              <a:t>Docker</a:t>
            </a:r>
            <a:endParaRPr lang="pt-BR"/>
          </a:p>
          <a:p>
            <a:endParaRPr lang="pt-BR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863F2E4-EC6C-804F-968B-30954654A8F8}"/>
              </a:ext>
            </a:extLst>
          </p:cNvPr>
          <p:cNvSpPr txBox="1">
            <a:spLocks/>
          </p:cNvSpPr>
          <p:nvPr/>
        </p:nvSpPr>
        <p:spPr>
          <a:xfrm>
            <a:off x="0" y="445646"/>
            <a:ext cx="4065110" cy="10214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t" anchorCtr="0">
            <a:normAutofit fontScale="97500"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2600" b="0" i="0" u="none" strike="noStrike" kern="1200" cap="none">
                <a:solidFill>
                  <a:srgbClr val="FFFFFF"/>
                </a:solidFill>
                <a:latin typeface="Proxima Nova Th" panose="02000506030000020004" pitchFamily="2" charset="0"/>
                <a:ea typeface="Proxima Nova Th" panose="02000506030000020004" pitchFamily="2" charset="0"/>
                <a:cs typeface="Proxima Nova Th" panose="02000506030000020004" pitchFamily="2" charset="0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pt-BR"/>
              <a:t>HERRAMIENTAS UTILIZADAS ACTUALMENTE PARA CI/CD SUPERAPP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8BDC4AB-6C81-4024-AA30-77D530D36CDB}"/>
              </a:ext>
            </a:extLst>
          </p:cNvPr>
          <p:cNvSpPr txBox="1">
            <a:spLocks/>
          </p:cNvSpPr>
          <p:nvPr/>
        </p:nvSpPr>
        <p:spPr>
          <a:xfrm>
            <a:off x="508564" y="566087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/>
              <a:t>Jboss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245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BCC8-44F8-427D-9431-5281224F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044" y="-134083"/>
            <a:ext cx="10152063" cy="2917960"/>
          </a:xfrm>
        </p:spPr>
        <p:txBody>
          <a:bodyPr>
            <a:normAutofit/>
          </a:bodyPr>
          <a:lstStyle/>
          <a:p>
            <a:r>
              <a:rPr lang="pt-BR" dirty="0" err="1"/>
              <a:t>Onboarding</a:t>
            </a:r>
            <a:r>
              <a:rPr lang="pt-BR" dirty="0"/>
              <a:t> DevOps </a:t>
            </a:r>
            <a:r>
              <a:rPr lang="pt-BR" dirty="0" err="1"/>
              <a:t>Superapp</a:t>
            </a:r>
            <a:r>
              <a:rPr lang="pt-BR" dirty="0"/>
              <a:t> Itaú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1580E-4BCA-C44C-8401-27713A41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19" y="2229483"/>
            <a:ext cx="6037006" cy="3689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1E1B2D-BDFA-7540-BEC0-00C635D0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6319" y="332433"/>
            <a:ext cx="818481" cy="8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48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E25B9-AE76-430A-A33E-17A1EEEA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err="1"/>
              <a:t>Jenkins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B538C-3D95-4574-98E9-072E825121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err="1"/>
              <a:t>GitLab</a:t>
            </a:r>
            <a:endParaRPr lang="pt-BR"/>
          </a:p>
          <a:p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7C6F35-6CD4-4428-B2D8-3F58AE0AA72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94486" y="3104397"/>
            <a:ext cx="3042493" cy="384730"/>
          </a:xfrm>
        </p:spPr>
        <p:txBody>
          <a:bodyPr/>
          <a:lstStyle/>
          <a:p>
            <a:r>
              <a:rPr lang="pt-BR" b="1" err="1">
                <a:solidFill>
                  <a:schemeClr val="bg1"/>
                </a:solidFill>
              </a:rPr>
              <a:t>Artifactory</a:t>
            </a:r>
            <a:endParaRPr lang="pt-BR" b="1">
              <a:solidFill>
                <a:schemeClr val="bg1"/>
              </a:solidFill>
            </a:endParaRPr>
          </a:p>
          <a:p>
            <a:endParaRPr lang="pt-B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E9A66F-E878-4BA2-A33A-C3829FBC790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94486" y="3634861"/>
            <a:ext cx="3042493" cy="384730"/>
          </a:xfrm>
        </p:spPr>
        <p:txBody>
          <a:bodyPr/>
          <a:lstStyle/>
          <a:p>
            <a:r>
              <a:rPr lang="pt-BR" err="1"/>
              <a:t>Fastlane</a:t>
            </a:r>
            <a:endParaRPr lang="pt-BR"/>
          </a:p>
          <a:p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26BB13-C97F-4308-9F9A-6139C52C9876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94486" y="4165324"/>
            <a:ext cx="3042493" cy="384729"/>
          </a:xfrm>
        </p:spPr>
        <p:txBody>
          <a:bodyPr/>
          <a:lstStyle/>
          <a:p>
            <a:r>
              <a:rPr lang="pt-BR" err="1"/>
              <a:t>Puppet</a:t>
            </a:r>
            <a:endParaRPr lang="pt-BR"/>
          </a:p>
          <a:p>
            <a:endParaRPr lang="pt-B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89F08-C44C-4247-9A6D-C5D63AB84807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94486" y="4695787"/>
            <a:ext cx="3042493" cy="384730"/>
          </a:xfrm>
        </p:spPr>
        <p:txBody>
          <a:bodyPr/>
          <a:lstStyle/>
          <a:p>
            <a:r>
              <a:rPr lang="pt-BR" err="1"/>
              <a:t>Splunk</a:t>
            </a:r>
            <a:endParaRPr lang="pt-BR"/>
          </a:p>
          <a:p>
            <a:endParaRPr lang="pt-BR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21EE96-6306-8549-971C-F1F6FC6B5768}"/>
              </a:ext>
            </a:extLst>
          </p:cNvPr>
          <p:cNvSpPr txBox="1">
            <a:spLocks/>
          </p:cNvSpPr>
          <p:nvPr/>
        </p:nvSpPr>
        <p:spPr>
          <a:xfrm>
            <a:off x="4565085" y="1421468"/>
            <a:ext cx="7118351" cy="48115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533E7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kern="1200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kern="1200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kern="1200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sz="1900" b="0" i="0" u="none" strike="noStrike" kern="1200" cap="non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marL="114300" indent="0" algn="just"/>
            <a:r>
              <a:rPr lang="es-ES" sz="2000" err="1">
                <a:latin typeface="+mn-lt"/>
              </a:rPr>
              <a:t>Artifactory</a:t>
            </a:r>
            <a:r>
              <a:rPr lang="es-ES" sz="2000">
                <a:latin typeface="+mn-lt"/>
              </a:rPr>
              <a:t> es un repositorio de artefactos generados por el proyecto, en él se mantienen las versiones de los binarios de la aplicación como también artefactos que dan soporte al proceso de desarrollo. </a:t>
            </a:r>
            <a:r>
              <a:rPr lang="es-ES" sz="2000" err="1">
                <a:latin typeface="+mn-lt"/>
              </a:rPr>
              <a:t>Artifactory</a:t>
            </a:r>
            <a:r>
              <a:rPr lang="es-ES" sz="2000">
                <a:latin typeface="+mn-lt"/>
              </a:rPr>
              <a:t> esta configurado para manejar artefactos del tipo:</a:t>
            </a: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r>
              <a:rPr lang="es-ES" sz="2000" err="1">
                <a:latin typeface="+mn-lt"/>
              </a:rPr>
              <a:t>Maven</a:t>
            </a:r>
            <a:r>
              <a:rPr lang="es-ES" sz="2000">
                <a:latin typeface="+mn-lt"/>
              </a:rPr>
              <a:t> repositorio.</a:t>
            </a: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r>
              <a:rPr lang="es-ES" sz="2000" err="1">
                <a:latin typeface="+mn-lt"/>
              </a:rPr>
              <a:t>Yum</a:t>
            </a:r>
            <a:r>
              <a:rPr lang="es-ES" sz="2000">
                <a:latin typeface="+mn-lt"/>
              </a:rPr>
              <a:t> repositorio.</a:t>
            </a: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r>
              <a:rPr lang="es-ES" sz="2000" err="1">
                <a:latin typeface="+mn-lt"/>
              </a:rPr>
              <a:t>Docker</a:t>
            </a:r>
            <a:r>
              <a:rPr lang="es-ES" sz="2000">
                <a:latin typeface="+mn-lt"/>
              </a:rPr>
              <a:t> </a:t>
            </a:r>
            <a:r>
              <a:rPr lang="es-ES" sz="2000" err="1">
                <a:latin typeface="+mn-lt"/>
              </a:rPr>
              <a:t>registry</a:t>
            </a:r>
            <a:r>
              <a:rPr lang="es-ES" sz="2000">
                <a:latin typeface="+mn-lt"/>
              </a:rPr>
              <a:t>.</a:t>
            </a:r>
          </a:p>
          <a:p>
            <a:pPr marL="763905" lvl="2" indent="-342900" algn="just">
              <a:buFont typeface="Courier New" panose="02070309020205020404" pitchFamily="49" charset="0"/>
              <a:buChar char="o"/>
            </a:pPr>
            <a:endParaRPr lang="es-ES" sz="2000">
              <a:latin typeface="+mn-lt"/>
            </a:endParaRPr>
          </a:p>
          <a:p>
            <a:pPr marL="421005" lvl="2" indent="0" algn="just"/>
            <a:r>
              <a:rPr lang="es-ES" sz="2000">
                <a:latin typeface="+mn-lt"/>
              </a:rPr>
              <a:t>Ventajas: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CL" sz="2000">
                <a:latin typeface="+mn-lt"/>
              </a:rPr>
              <a:t>Versionamiento de los artefactos generados.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CL" sz="2000">
                <a:latin typeface="+mn-lt"/>
              </a:rPr>
              <a:t>Centralizar en un solo lugar los binarios del proyecto.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000" err="1">
                <a:latin typeface="+mn-lt"/>
              </a:rPr>
              <a:t>Facil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integración</a:t>
            </a:r>
            <a:r>
              <a:rPr lang="en-US" sz="2000">
                <a:latin typeface="+mn-lt"/>
              </a:rPr>
              <a:t> a </a:t>
            </a:r>
            <a:r>
              <a:rPr lang="en-US" sz="2000" err="1">
                <a:latin typeface="+mn-lt"/>
              </a:rPr>
              <a:t>través</a:t>
            </a:r>
            <a:r>
              <a:rPr lang="en-US" sz="2000">
                <a:latin typeface="+mn-lt"/>
              </a:rPr>
              <a:t> del API REST.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000" err="1">
                <a:latin typeface="+mn-lt"/>
              </a:rPr>
              <a:t>Manejo</a:t>
            </a:r>
            <a:r>
              <a:rPr lang="en-US" sz="2000">
                <a:latin typeface="+mn-lt"/>
              </a:rPr>
              <a:t> de </a:t>
            </a:r>
            <a:r>
              <a:rPr lang="en-US" sz="2000" err="1">
                <a:latin typeface="+mn-lt"/>
              </a:rPr>
              <a:t>permisos</a:t>
            </a:r>
            <a:r>
              <a:rPr lang="en-US" sz="2000">
                <a:latin typeface="+mn-lt"/>
              </a:rPr>
              <a:t> e </a:t>
            </a:r>
            <a:r>
              <a:rPr lang="en-US" sz="2000" err="1">
                <a:latin typeface="+mn-lt"/>
              </a:rPr>
              <a:t>integración</a:t>
            </a:r>
            <a:r>
              <a:rPr lang="en-US" sz="2000">
                <a:latin typeface="+mn-lt"/>
              </a:rPr>
              <a:t> con LDAP.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2000">
              <a:latin typeface="+mn-lt"/>
            </a:endParaRPr>
          </a:p>
          <a:p>
            <a:pPr marL="342900" lvl="1" indent="0"/>
            <a:r>
              <a:rPr lang="es-ES" sz="2000"/>
              <a:t>Nuestro equipo participó activamente en las siguientes tareas:</a:t>
            </a:r>
          </a:p>
          <a:p>
            <a:pPr marL="342900" lvl="1" indent="0"/>
            <a:endParaRPr lang="es-ES" sz="2000">
              <a:latin typeface="+mn-lt"/>
            </a:endParaRPr>
          </a:p>
          <a:p>
            <a:pPr marL="685800" lvl="1" indent="-342900">
              <a:buFont typeface="Courier New" panose="02070309020205020404" pitchFamily="49" charset="0"/>
              <a:buChar char="o"/>
            </a:pPr>
            <a:r>
              <a:rPr lang="es-ES" sz="2000">
                <a:latin typeface="+mn-lt"/>
              </a:rPr>
              <a:t>Integración de los Jobs de Chile con los Jobs de Brasil para sincronizar repositorios.</a:t>
            </a:r>
          </a:p>
          <a:p>
            <a:pPr marL="114300" indent="0" algn="just"/>
            <a:endParaRPr lang="es-ES" sz="2000">
              <a:latin typeface="+mn-lt"/>
            </a:endParaRPr>
          </a:p>
          <a:p>
            <a:endParaRPr lang="pt-BR" sz="2000"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03718DE-0CB8-1040-A771-5BC08BC4A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52" y="6127501"/>
            <a:ext cx="1477358" cy="931667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1900CBDC-047D-C041-8A00-74BA77E7AD5F}"/>
              </a:ext>
            </a:extLst>
          </p:cNvPr>
          <p:cNvSpPr txBox="1">
            <a:spLocks/>
          </p:cNvSpPr>
          <p:nvPr/>
        </p:nvSpPr>
        <p:spPr>
          <a:xfrm>
            <a:off x="508564" y="521383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 err="1"/>
              <a:t>Docker</a:t>
            </a:r>
            <a:endParaRPr lang="pt-BR"/>
          </a:p>
          <a:p>
            <a:endParaRPr lang="pt-BR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B8821BFF-83AD-474C-A592-BE1F262095E0}"/>
              </a:ext>
            </a:extLst>
          </p:cNvPr>
          <p:cNvSpPr txBox="1">
            <a:spLocks/>
          </p:cNvSpPr>
          <p:nvPr/>
        </p:nvSpPr>
        <p:spPr>
          <a:xfrm>
            <a:off x="0" y="445646"/>
            <a:ext cx="4065110" cy="10214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t" anchorCtr="0">
            <a:normAutofit fontScale="97500"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2600" b="0" i="0" u="none" strike="noStrike" kern="1200" cap="none">
                <a:solidFill>
                  <a:srgbClr val="FFFFFF"/>
                </a:solidFill>
                <a:latin typeface="Proxima Nova Th" panose="02000506030000020004" pitchFamily="2" charset="0"/>
                <a:ea typeface="Proxima Nova Th" panose="02000506030000020004" pitchFamily="2" charset="0"/>
                <a:cs typeface="Proxima Nova Th" panose="02000506030000020004" pitchFamily="2" charset="0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pt-BR"/>
              <a:t>HERRAMIENTAS UTILIZADAS ACTUALMENTE PARA CI/CD SUPERAPP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F94383C-68FF-4029-82DB-C2E3ABCCE1B0}"/>
              </a:ext>
            </a:extLst>
          </p:cNvPr>
          <p:cNvSpPr txBox="1">
            <a:spLocks/>
          </p:cNvSpPr>
          <p:nvPr/>
        </p:nvSpPr>
        <p:spPr>
          <a:xfrm>
            <a:off x="508564" y="566087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/>
              <a:t>Jboss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859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E25B9-AE76-430A-A33E-17A1EEEA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err="1"/>
              <a:t>Jenkins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B538C-3D95-4574-98E9-072E825121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err="1"/>
              <a:t>GitLab</a:t>
            </a:r>
            <a:endParaRPr lang="pt-BR"/>
          </a:p>
          <a:p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7C6F35-6CD4-4428-B2D8-3F58AE0AA72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94486" y="3104397"/>
            <a:ext cx="3042493" cy="384730"/>
          </a:xfrm>
        </p:spPr>
        <p:txBody>
          <a:bodyPr/>
          <a:lstStyle/>
          <a:p>
            <a:r>
              <a:rPr lang="pt-BR" err="1"/>
              <a:t>Artifactory</a:t>
            </a:r>
            <a:endParaRPr lang="pt-BR"/>
          </a:p>
          <a:p>
            <a:endParaRPr lang="pt-B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E9A66F-E878-4BA2-A33A-C3829FBC790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94486" y="3634861"/>
            <a:ext cx="3042493" cy="384730"/>
          </a:xfrm>
        </p:spPr>
        <p:txBody>
          <a:bodyPr/>
          <a:lstStyle/>
          <a:p>
            <a:r>
              <a:rPr lang="pt-BR" b="1" err="1">
                <a:solidFill>
                  <a:schemeClr val="bg1"/>
                </a:solidFill>
              </a:rPr>
              <a:t>Fastlane</a:t>
            </a:r>
            <a:endParaRPr lang="pt-BR" b="1">
              <a:solidFill>
                <a:schemeClr val="bg1"/>
              </a:solidFill>
            </a:endParaRPr>
          </a:p>
          <a:p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26BB13-C97F-4308-9F9A-6139C52C9876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94486" y="4165324"/>
            <a:ext cx="3042493" cy="384729"/>
          </a:xfrm>
        </p:spPr>
        <p:txBody>
          <a:bodyPr/>
          <a:lstStyle/>
          <a:p>
            <a:r>
              <a:rPr lang="pt-BR" err="1"/>
              <a:t>Puppet</a:t>
            </a:r>
            <a:endParaRPr lang="pt-BR"/>
          </a:p>
          <a:p>
            <a:endParaRPr lang="pt-B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89F08-C44C-4247-9A6D-C5D63AB84807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94486" y="4695787"/>
            <a:ext cx="3042493" cy="384730"/>
          </a:xfrm>
        </p:spPr>
        <p:txBody>
          <a:bodyPr/>
          <a:lstStyle/>
          <a:p>
            <a:r>
              <a:rPr lang="pt-BR" err="1"/>
              <a:t>Splunk</a:t>
            </a:r>
            <a:endParaRPr lang="pt-BR"/>
          </a:p>
          <a:p>
            <a:endParaRPr lang="pt-BR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767181-377F-4946-A907-6601CB4CE3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9163" y="1083369"/>
            <a:ext cx="7118351" cy="4811515"/>
          </a:xfrm>
        </p:spPr>
        <p:txBody>
          <a:bodyPr/>
          <a:lstStyle/>
          <a:p>
            <a:pPr marL="114300" lvl="0" indent="0" algn="just"/>
            <a:r>
              <a:rPr lang="es-ES" sz="2000">
                <a:latin typeface="+mn-lt"/>
              </a:rPr>
              <a:t>Es una herramienta de automatización de tareas para IOS. </a:t>
            </a:r>
          </a:p>
          <a:p>
            <a:pPr marL="114300" lvl="0" indent="0" algn="just"/>
            <a:r>
              <a:rPr lang="es-ES" sz="2000">
                <a:latin typeface="+mn-lt"/>
              </a:rPr>
              <a:t>Con ella actualmente se realizan las pruebas, la construcción, la firma y el </a:t>
            </a:r>
            <a:r>
              <a:rPr lang="es-ES" sz="2000" err="1">
                <a:latin typeface="+mn-lt"/>
              </a:rPr>
              <a:t>deploy</a:t>
            </a:r>
            <a:r>
              <a:rPr lang="es-ES" sz="2000">
                <a:latin typeface="+mn-lt"/>
              </a:rPr>
              <a:t> de la aplicación para IOS. </a:t>
            </a:r>
          </a:p>
          <a:p>
            <a:pPr marL="114300" lvl="0" indent="0" algn="just"/>
            <a:r>
              <a:rPr lang="es-ES" sz="2000">
                <a:latin typeface="+mn-lt"/>
              </a:rPr>
              <a:t>Se puede utilizar también para Android. (Actualmente en proceso).</a:t>
            </a:r>
          </a:p>
          <a:p>
            <a:pPr marL="457200" lvl="0" indent="-342900" algn="just">
              <a:buFont typeface="Arial" panose="020B0604020202020204" pitchFamily="34" charset="0"/>
              <a:buChar char="•"/>
            </a:pPr>
            <a:endParaRPr lang="es-ES" sz="2000">
              <a:latin typeface="+mn-lt"/>
            </a:endParaRPr>
          </a:p>
          <a:p>
            <a:pPr marL="114300" indent="0" algn="just"/>
            <a:r>
              <a:rPr lang="es-ES" sz="2000">
                <a:latin typeface="+mn-lt"/>
              </a:rPr>
              <a:t>Nuestro equipo participó activamente en las siguientes tareas:</a:t>
            </a:r>
          </a:p>
          <a:p>
            <a:pPr marL="114300" indent="0" algn="just"/>
            <a:endParaRPr lang="es-ES" sz="2000">
              <a:latin typeface="+mn-lt"/>
            </a:endParaRPr>
          </a:p>
          <a:p>
            <a:pPr marL="457200" indent="-342900" algn="just">
              <a:buFont typeface="Courier New" panose="02070309020205020404" pitchFamily="49" charset="0"/>
              <a:buChar char="o"/>
            </a:pPr>
            <a:r>
              <a:rPr lang="es-ES" sz="2000">
                <a:latin typeface="+mn-lt"/>
              </a:rPr>
              <a:t>Implementación de un equipo </a:t>
            </a:r>
            <a:r>
              <a:rPr lang="es-ES" sz="2000" err="1">
                <a:latin typeface="+mn-lt"/>
              </a:rPr>
              <a:t>MacBook</a:t>
            </a:r>
            <a:r>
              <a:rPr lang="es-ES" sz="2000">
                <a:latin typeface="+mn-lt"/>
              </a:rPr>
              <a:t> Air con el ambiente de los desarrolladores.</a:t>
            </a:r>
          </a:p>
          <a:p>
            <a:pPr marL="457200" indent="-342900" algn="just">
              <a:buFont typeface="Courier New" panose="02070309020205020404" pitchFamily="49" charset="0"/>
              <a:buChar char="o"/>
            </a:pPr>
            <a:r>
              <a:rPr lang="es-ES" sz="2000">
                <a:latin typeface="+mn-lt"/>
              </a:rPr>
              <a:t>Integración con la plataforma de Apple.</a:t>
            </a:r>
          </a:p>
          <a:p>
            <a:pPr marL="457200" indent="-342900" algn="just">
              <a:buFont typeface="Courier New" panose="02070309020205020404" pitchFamily="49" charset="0"/>
              <a:buChar char="o"/>
            </a:pPr>
            <a:r>
              <a:rPr lang="es-ES" sz="2000">
                <a:latin typeface="+mn-lt"/>
              </a:rPr>
              <a:t>Integración con Jenkins para programar las tareas de construcción, firma y </a:t>
            </a:r>
            <a:r>
              <a:rPr lang="es-ES" sz="2000" err="1">
                <a:latin typeface="+mn-lt"/>
              </a:rPr>
              <a:t>despliege</a:t>
            </a:r>
            <a:endParaRPr lang="es-ES" sz="2000">
              <a:latin typeface="+mn-lt"/>
            </a:endParaRPr>
          </a:p>
          <a:p>
            <a:pPr marL="114300" lvl="0" indent="0" algn="just"/>
            <a:endParaRPr lang="es-ES" sz="2000">
              <a:latin typeface="+mn-lt"/>
            </a:endParaRPr>
          </a:p>
          <a:p>
            <a:endParaRPr lang="pt-BR">
              <a:latin typeface="+mn-lt"/>
            </a:endParaRPr>
          </a:p>
        </p:txBody>
      </p:sp>
      <p:pic>
        <p:nvPicPr>
          <p:cNvPr id="13" name="Shape 292" descr="Imagem">
            <a:extLst>
              <a:ext uri="{FF2B5EF4-FFF2-40B4-BE49-F238E27FC236}">
                <a16:creationId xmlns:a16="http://schemas.microsoft.com/office/drawing/2014/main" id="{1D0C2908-61A5-E442-BDD3-F2C0ABD1CA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88367" y="6293990"/>
            <a:ext cx="347730" cy="44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93" descr="Imagem">
            <a:extLst>
              <a:ext uri="{FF2B5EF4-FFF2-40B4-BE49-F238E27FC236}">
                <a16:creationId xmlns:a16="http://schemas.microsoft.com/office/drawing/2014/main" id="{AA2DC15C-1FA3-8C48-B477-84741FB888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3776" y="6293990"/>
            <a:ext cx="438583" cy="482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85F0BD6-9EB5-7745-B5D4-F77559C05A2E}"/>
              </a:ext>
            </a:extLst>
          </p:cNvPr>
          <p:cNvSpPr/>
          <p:nvPr/>
        </p:nvSpPr>
        <p:spPr>
          <a:xfrm>
            <a:off x="2349978" y="6293990"/>
            <a:ext cx="1687699" cy="564010"/>
          </a:xfrm>
          <a:prstGeom prst="rect">
            <a:avLst/>
          </a:prstGeom>
          <a:solidFill>
            <a:schemeClr val="bg1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5FD32DD-E255-2845-9CE7-B134325EA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11" y="6293990"/>
            <a:ext cx="1687699" cy="564010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C39E81C-91DE-9047-869D-8AF7223FAF81}"/>
              </a:ext>
            </a:extLst>
          </p:cNvPr>
          <p:cNvSpPr txBox="1">
            <a:spLocks/>
          </p:cNvSpPr>
          <p:nvPr/>
        </p:nvSpPr>
        <p:spPr>
          <a:xfrm>
            <a:off x="508564" y="521383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 err="1"/>
              <a:t>Docker</a:t>
            </a:r>
            <a:endParaRPr lang="pt-BR"/>
          </a:p>
          <a:p>
            <a:endParaRPr lang="pt-BR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F5E8281C-EA13-4045-ABCF-792138699DB9}"/>
              </a:ext>
            </a:extLst>
          </p:cNvPr>
          <p:cNvSpPr txBox="1">
            <a:spLocks/>
          </p:cNvSpPr>
          <p:nvPr/>
        </p:nvSpPr>
        <p:spPr>
          <a:xfrm>
            <a:off x="0" y="445646"/>
            <a:ext cx="4065110" cy="10214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t" anchorCtr="0">
            <a:normAutofit fontScale="97500"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2600" b="0" i="0" u="none" strike="noStrike" kern="1200" cap="none">
                <a:solidFill>
                  <a:srgbClr val="FFFFFF"/>
                </a:solidFill>
                <a:latin typeface="Proxima Nova Th" panose="02000506030000020004" pitchFamily="2" charset="0"/>
                <a:ea typeface="Proxima Nova Th" panose="02000506030000020004" pitchFamily="2" charset="0"/>
                <a:cs typeface="Proxima Nova Th" panose="02000506030000020004" pitchFamily="2" charset="0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pt-BR"/>
              <a:t>HERRAMIENTAS UTILIZADAS ACTUALMENTE PARA CI/CD SUPERAPP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B7B85F27-689E-4FD7-AC9C-DF9FDF9DF0AF}"/>
              </a:ext>
            </a:extLst>
          </p:cNvPr>
          <p:cNvSpPr txBox="1">
            <a:spLocks/>
          </p:cNvSpPr>
          <p:nvPr/>
        </p:nvSpPr>
        <p:spPr>
          <a:xfrm>
            <a:off x="508564" y="566087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/>
              <a:t>Jboss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8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E25B9-AE76-430A-A33E-17A1EEEA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err="1"/>
              <a:t>Jenkins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A0960-3261-4DFD-AB0B-80254AF8A8B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92950" y="694578"/>
            <a:ext cx="7118351" cy="5589097"/>
          </a:xfrm>
        </p:spPr>
        <p:txBody>
          <a:bodyPr>
            <a:normAutofit/>
          </a:bodyPr>
          <a:lstStyle/>
          <a:p>
            <a:pPr marL="0" indent="0" algn="just"/>
            <a:r>
              <a:rPr lang="es-ES" sz="2000" err="1">
                <a:latin typeface="+mn-lt"/>
              </a:rPr>
              <a:t>Puppet</a:t>
            </a:r>
            <a:r>
              <a:rPr lang="es-ES" sz="2000">
                <a:latin typeface="+mn-lt"/>
              </a:rPr>
              <a:t> es una herramienta de gestión de configuración de software que actualmente permite a los equipos de </a:t>
            </a:r>
            <a:r>
              <a:rPr lang="es-ES" sz="2000" err="1">
                <a:latin typeface="+mn-lt"/>
              </a:rPr>
              <a:t>Latam</a:t>
            </a:r>
            <a:r>
              <a:rPr lang="es-ES" sz="2000">
                <a:latin typeface="+mn-lt"/>
              </a:rPr>
              <a:t> </a:t>
            </a:r>
            <a:r>
              <a:rPr lang="es-ES" sz="2000" err="1">
                <a:latin typeface="+mn-lt"/>
              </a:rPr>
              <a:t>Itaú</a:t>
            </a:r>
            <a:r>
              <a:rPr lang="es-ES" sz="2000">
                <a:latin typeface="+mn-lt"/>
              </a:rPr>
              <a:t> configurar los ambientes de QA y Producción. </a:t>
            </a:r>
          </a:p>
          <a:p>
            <a:pPr marL="0" indent="0" algn="just"/>
            <a:endParaRPr lang="es-ES" sz="2000">
              <a:latin typeface="+mn-lt"/>
            </a:endParaRPr>
          </a:p>
          <a:p>
            <a:pPr marL="0" indent="0" algn="just"/>
            <a:r>
              <a:rPr lang="es-ES" sz="2000">
                <a:latin typeface="+mn-lt"/>
              </a:rPr>
              <a:t>Nuestro equipo participó activamente en las siguientes tareas:</a:t>
            </a:r>
          </a:p>
          <a:p>
            <a:pPr marL="0" indent="0" algn="just"/>
            <a:endParaRPr lang="pt-BR" sz="2000">
              <a:latin typeface="+mn-lt"/>
            </a:endParaRPr>
          </a:p>
          <a:p>
            <a:pPr marL="306705" indent="-342900" algn="just">
              <a:buFont typeface="Arial" panose="020B0604020202020204" pitchFamily="34" charset="0"/>
              <a:buChar char="•"/>
            </a:pPr>
            <a:r>
              <a:rPr lang="pt-BR" sz="2000" err="1">
                <a:latin typeface="+mn-lt"/>
              </a:rPr>
              <a:t>Configuraciones</a:t>
            </a:r>
            <a:r>
              <a:rPr lang="pt-BR" sz="2000">
                <a:latin typeface="+mn-lt"/>
              </a:rPr>
              <a:t> de </a:t>
            </a:r>
            <a:r>
              <a:rPr lang="pt-BR" sz="2000" err="1">
                <a:latin typeface="+mn-lt"/>
              </a:rPr>
              <a:t>las</a:t>
            </a:r>
            <a:r>
              <a:rPr lang="pt-BR" sz="2000">
                <a:latin typeface="+mn-lt"/>
              </a:rPr>
              <a:t> Maquinas de </a:t>
            </a:r>
            <a:r>
              <a:rPr lang="pt-BR" sz="2000" err="1">
                <a:latin typeface="+mn-lt"/>
              </a:rPr>
              <a:t>Api</a:t>
            </a:r>
            <a:r>
              <a:rPr lang="pt-BR" sz="2000">
                <a:latin typeface="+mn-lt"/>
              </a:rPr>
              <a:t> Core </a:t>
            </a:r>
            <a:r>
              <a:rPr lang="pt-BR" sz="2000" err="1">
                <a:latin typeface="+mn-lt"/>
              </a:rPr>
              <a:t>en</a:t>
            </a:r>
            <a:r>
              <a:rPr lang="pt-BR" sz="2000">
                <a:latin typeface="+mn-lt"/>
              </a:rPr>
              <a:t> QA </a:t>
            </a:r>
            <a:r>
              <a:rPr lang="pt-BR" sz="2000" err="1">
                <a:latin typeface="+mn-lt"/>
              </a:rPr>
              <a:t>y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Producción</a:t>
            </a:r>
            <a:r>
              <a:rPr lang="pt-BR" sz="2000">
                <a:latin typeface="+mn-lt"/>
              </a:rPr>
              <a:t>.</a:t>
            </a:r>
            <a:endParaRPr lang="es-ES" sz="2000">
              <a:latin typeface="+mn-lt"/>
            </a:endParaRPr>
          </a:p>
          <a:p>
            <a:pPr marL="306705" indent="-342900" algn="just">
              <a:buFont typeface="Arial" panose="020B0604020202020204" pitchFamily="34" charset="0"/>
              <a:buChar char="•"/>
            </a:pPr>
            <a:r>
              <a:rPr lang="pt-BR" sz="2000" err="1">
                <a:latin typeface="+mn-lt"/>
              </a:rPr>
              <a:t>Analisis</a:t>
            </a:r>
            <a:r>
              <a:rPr lang="pt-BR" sz="2000">
                <a:latin typeface="+mn-lt"/>
              </a:rPr>
              <a:t> </a:t>
            </a:r>
            <a:r>
              <a:rPr lang="pt-BR" sz="2000" err="1">
                <a:latin typeface="+mn-lt"/>
              </a:rPr>
              <a:t>y</a:t>
            </a:r>
            <a:r>
              <a:rPr lang="pt-BR" sz="2000">
                <a:latin typeface="+mn-lt"/>
              </a:rPr>
              <a:t> </a:t>
            </a:r>
            <a:r>
              <a:rPr lang="pt-BR" sz="2000" err="1">
                <a:latin typeface="+mn-lt"/>
              </a:rPr>
              <a:t>adaptacion</a:t>
            </a:r>
            <a:r>
              <a:rPr lang="pt-BR" sz="2000">
                <a:latin typeface="+mn-lt"/>
              </a:rPr>
              <a:t> de </a:t>
            </a:r>
            <a:r>
              <a:rPr lang="pt-BR" sz="2000" err="1">
                <a:latin typeface="+mn-lt"/>
              </a:rPr>
              <a:t>modulos</a:t>
            </a:r>
            <a:r>
              <a:rPr lang="pt-BR" sz="2000">
                <a:latin typeface="+mn-lt"/>
              </a:rPr>
              <a:t> </a:t>
            </a:r>
            <a:r>
              <a:rPr lang="pt-BR" sz="2000" err="1">
                <a:latin typeface="+mn-lt"/>
              </a:rPr>
              <a:t>Puppet</a:t>
            </a:r>
            <a:r>
              <a:rPr lang="pt-BR" sz="2000">
                <a:latin typeface="+mn-lt"/>
              </a:rPr>
              <a:t> proporcionado por </a:t>
            </a:r>
            <a:r>
              <a:rPr lang="pt-BR" sz="2000" err="1">
                <a:latin typeface="+mn-lt"/>
              </a:rPr>
              <a:t>el</a:t>
            </a:r>
            <a:r>
              <a:rPr lang="pt-BR" sz="2000">
                <a:latin typeface="+mn-lt"/>
              </a:rPr>
              <a:t> equipo Latam.</a:t>
            </a:r>
          </a:p>
          <a:p>
            <a:pPr marL="992505" lvl="3" indent="-342900">
              <a:buFont typeface="Courier New" panose="02070309020205020404" pitchFamily="49" charset="0"/>
              <a:buChar char="o"/>
            </a:pPr>
            <a:r>
              <a:rPr lang="pt-BR" err="1">
                <a:latin typeface="+mn-lt"/>
              </a:rPr>
              <a:t>Itau_site_def</a:t>
            </a:r>
            <a:endParaRPr lang="pt-BR">
              <a:latin typeface="+mn-lt"/>
            </a:endParaRPr>
          </a:p>
          <a:p>
            <a:pPr marL="992505" lvl="3" indent="-342900">
              <a:buFont typeface="Courier New" panose="02070309020205020404" pitchFamily="49" charset="0"/>
              <a:buChar char="o"/>
            </a:pPr>
            <a:r>
              <a:rPr lang="pt-BR" err="1">
                <a:latin typeface="+mn-lt"/>
              </a:rPr>
              <a:t>Itau_eap_war</a:t>
            </a:r>
            <a:endParaRPr lang="pt-BR">
              <a:latin typeface="+mn-lt"/>
            </a:endParaRPr>
          </a:p>
          <a:p>
            <a:pPr marL="992505" lvl="3" indent="-342900">
              <a:buFont typeface="Courier New" panose="02070309020205020404" pitchFamily="49" charset="0"/>
              <a:buChar char="o"/>
            </a:pPr>
            <a:r>
              <a:rPr lang="pt-BR" err="1">
                <a:latin typeface="+mn-lt"/>
              </a:rPr>
              <a:t>Itau_apache_config</a:t>
            </a:r>
            <a:endParaRPr lang="pt-BR">
              <a:latin typeface="+mn-lt"/>
            </a:endParaRPr>
          </a:p>
          <a:p>
            <a:pPr marL="992505" lvl="3" indent="-342900">
              <a:buFont typeface="Courier New" panose="02070309020205020404" pitchFamily="49" charset="0"/>
              <a:buChar char="o"/>
            </a:pPr>
            <a:r>
              <a:rPr lang="pt-BR" err="1">
                <a:latin typeface="+mn-lt"/>
              </a:rPr>
              <a:t>Otros</a:t>
            </a:r>
            <a:endParaRPr lang="pt-BR">
              <a:latin typeface="+mn-lt"/>
            </a:endParaRPr>
          </a:p>
          <a:p>
            <a:pPr marL="306705" indent="-342900" algn="just">
              <a:buFont typeface="Arial" panose="020B0604020202020204" pitchFamily="34" charset="0"/>
              <a:buChar char="•"/>
            </a:pPr>
            <a:endParaRPr lang="pt-BR" sz="2000">
              <a:latin typeface="+mn-lt"/>
            </a:endParaRPr>
          </a:p>
          <a:p>
            <a:pPr indent="-264795"/>
            <a:endParaRPr lang="pt-BR" sz="2000">
              <a:latin typeface="+mn-lt"/>
            </a:endParaRPr>
          </a:p>
          <a:p>
            <a:endParaRPr lang="pt-BR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B538C-3D95-4574-98E9-072E825121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err="1"/>
              <a:t>GitLab</a:t>
            </a:r>
            <a:endParaRPr lang="pt-BR"/>
          </a:p>
          <a:p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7C6F35-6CD4-4428-B2D8-3F58AE0AA72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94486" y="3104397"/>
            <a:ext cx="3042493" cy="384730"/>
          </a:xfrm>
        </p:spPr>
        <p:txBody>
          <a:bodyPr/>
          <a:lstStyle/>
          <a:p>
            <a:r>
              <a:rPr lang="pt-BR" err="1"/>
              <a:t>Artifactory</a:t>
            </a:r>
            <a:endParaRPr lang="pt-BR"/>
          </a:p>
          <a:p>
            <a:endParaRPr lang="pt-B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E9A66F-E878-4BA2-A33A-C3829FBC790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94486" y="3634861"/>
            <a:ext cx="3042493" cy="384730"/>
          </a:xfrm>
        </p:spPr>
        <p:txBody>
          <a:bodyPr/>
          <a:lstStyle/>
          <a:p>
            <a:r>
              <a:rPr lang="pt-BR" err="1"/>
              <a:t>Fastlane</a:t>
            </a:r>
            <a:endParaRPr lang="pt-BR"/>
          </a:p>
          <a:p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26BB13-C97F-4308-9F9A-6139C52C9876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94486" y="4165324"/>
            <a:ext cx="3042493" cy="384729"/>
          </a:xfrm>
        </p:spPr>
        <p:txBody>
          <a:bodyPr/>
          <a:lstStyle/>
          <a:p>
            <a:r>
              <a:rPr lang="pt-BR" b="1" err="1">
                <a:solidFill>
                  <a:schemeClr val="bg1"/>
                </a:solidFill>
              </a:rPr>
              <a:t>Puppet</a:t>
            </a:r>
            <a:endParaRPr lang="pt-BR" b="1">
              <a:solidFill>
                <a:schemeClr val="bg1"/>
              </a:solidFill>
            </a:endParaRPr>
          </a:p>
          <a:p>
            <a:endParaRPr lang="pt-B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89F08-C44C-4247-9A6D-C5D63AB84807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94486" y="4695787"/>
            <a:ext cx="3042493" cy="384730"/>
          </a:xfrm>
        </p:spPr>
        <p:txBody>
          <a:bodyPr/>
          <a:lstStyle/>
          <a:p>
            <a:r>
              <a:rPr lang="pt-BR" err="1"/>
              <a:t>Splunk</a:t>
            </a:r>
            <a:endParaRPr lang="pt-BR"/>
          </a:p>
          <a:p>
            <a:endParaRPr lang="pt-BR"/>
          </a:p>
        </p:txBody>
      </p:sp>
      <p:pic>
        <p:nvPicPr>
          <p:cNvPr id="11" name="Picture 23">
            <a:extLst>
              <a:ext uri="{FF2B5EF4-FFF2-40B4-BE49-F238E27FC236}">
                <a16:creationId xmlns:a16="http://schemas.microsoft.com/office/drawing/2014/main" id="{985D27B4-DAAF-984D-BA41-7F2C86A70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13" y="5975003"/>
            <a:ext cx="882998" cy="882998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CC0D6C4-7E67-F744-9277-FB61B41923A2}"/>
              </a:ext>
            </a:extLst>
          </p:cNvPr>
          <p:cNvSpPr txBox="1">
            <a:spLocks/>
          </p:cNvSpPr>
          <p:nvPr/>
        </p:nvSpPr>
        <p:spPr>
          <a:xfrm>
            <a:off x="508564" y="521383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 err="1"/>
              <a:t>Docker</a:t>
            </a:r>
            <a:endParaRPr lang="pt-BR"/>
          </a:p>
          <a:p>
            <a:endParaRPr lang="pt-BR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851ED91-DD36-304D-BC4E-ECB9DD6B9BB6}"/>
              </a:ext>
            </a:extLst>
          </p:cNvPr>
          <p:cNvSpPr txBox="1">
            <a:spLocks/>
          </p:cNvSpPr>
          <p:nvPr/>
        </p:nvSpPr>
        <p:spPr>
          <a:xfrm>
            <a:off x="0" y="445646"/>
            <a:ext cx="4065110" cy="10214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t" anchorCtr="0">
            <a:normAutofit fontScale="97500"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2600" b="0" i="0" u="none" strike="noStrike" kern="1200" cap="none">
                <a:solidFill>
                  <a:srgbClr val="FFFFFF"/>
                </a:solidFill>
                <a:latin typeface="Proxima Nova Th" panose="02000506030000020004" pitchFamily="2" charset="0"/>
                <a:ea typeface="Proxima Nova Th" panose="02000506030000020004" pitchFamily="2" charset="0"/>
                <a:cs typeface="Proxima Nova Th" panose="02000506030000020004" pitchFamily="2" charset="0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pt-BR"/>
              <a:t>HERRAMIENTAS UTILIZADAS ACTUALMENTE PARA CI/CD SUPERAPP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90EAD23-E656-4116-9146-B0E39C7CBC8F}"/>
              </a:ext>
            </a:extLst>
          </p:cNvPr>
          <p:cNvSpPr txBox="1">
            <a:spLocks/>
          </p:cNvSpPr>
          <p:nvPr/>
        </p:nvSpPr>
        <p:spPr>
          <a:xfrm>
            <a:off x="508564" y="566087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/>
              <a:t>Jboss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812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E25B9-AE76-430A-A33E-17A1EEEA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err="1"/>
              <a:t>Jenkins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A0960-3261-4DFD-AB0B-80254AF8A8B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9163" y="1023243"/>
            <a:ext cx="7485458" cy="4811515"/>
          </a:xfrm>
        </p:spPr>
        <p:txBody>
          <a:bodyPr>
            <a:normAutofit/>
          </a:bodyPr>
          <a:lstStyle/>
          <a:p>
            <a:pPr marL="0" indent="0" algn="just"/>
            <a:r>
              <a:rPr lang="pt-BR" sz="2000" err="1">
                <a:latin typeface="+mn-lt"/>
              </a:rPr>
              <a:t>Herramienta</a:t>
            </a:r>
            <a:r>
              <a:rPr lang="pt-BR" sz="2000">
                <a:latin typeface="+mn-lt"/>
              </a:rPr>
              <a:t> para </a:t>
            </a:r>
            <a:r>
              <a:rPr lang="pt-BR" sz="2000" err="1">
                <a:latin typeface="+mn-lt"/>
              </a:rPr>
              <a:t>el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analisis</a:t>
            </a:r>
            <a:r>
              <a:rPr lang="pt-BR" sz="2000">
                <a:latin typeface="+mn-lt"/>
              </a:rPr>
              <a:t> de </a:t>
            </a:r>
            <a:r>
              <a:rPr lang="pt-BR" sz="2000" err="1">
                <a:latin typeface="+mn-lt"/>
              </a:rPr>
              <a:t>datos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generada</a:t>
            </a:r>
            <a:r>
              <a:rPr lang="pt-BR" sz="2000">
                <a:latin typeface="+mn-lt"/>
              </a:rPr>
              <a:t> por servidores </a:t>
            </a:r>
            <a:r>
              <a:rPr lang="pt-BR" sz="2000" err="1">
                <a:latin typeface="+mn-lt"/>
              </a:rPr>
              <a:t>y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aplicaciones</a:t>
            </a:r>
            <a:r>
              <a:rPr lang="pt-BR" sz="2000">
                <a:latin typeface="+mn-lt"/>
              </a:rPr>
              <a:t>, </a:t>
            </a:r>
            <a:r>
              <a:rPr lang="pt-BR" sz="2000" err="1">
                <a:latin typeface="+mn-lt"/>
              </a:rPr>
              <a:t>los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cuales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son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almacenados</a:t>
            </a:r>
            <a:r>
              <a:rPr lang="pt-BR" sz="2000">
                <a:latin typeface="+mn-lt"/>
              </a:rPr>
              <a:t>, </a:t>
            </a:r>
            <a:r>
              <a:rPr lang="pt-BR" sz="2000" err="1">
                <a:latin typeface="+mn-lt"/>
              </a:rPr>
              <a:t>formateados</a:t>
            </a:r>
            <a:r>
              <a:rPr lang="pt-BR" sz="2000">
                <a:latin typeface="+mn-lt"/>
              </a:rPr>
              <a:t> e indexados por </a:t>
            </a:r>
            <a:r>
              <a:rPr lang="pt-BR" sz="2000" err="1">
                <a:latin typeface="+mn-lt"/>
              </a:rPr>
              <a:t>Splunk</a:t>
            </a:r>
            <a:r>
              <a:rPr lang="pt-BR" sz="2000">
                <a:latin typeface="+mn-lt"/>
              </a:rPr>
              <a:t> para </a:t>
            </a:r>
            <a:r>
              <a:rPr lang="pt-BR" sz="2000" err="1">
                <a:latin typeface="+mn-lt"/>
              </a:rPr>
              <a:t>luego</a:t>
            </a:r>
            <a:r>
              <a:rPr lang="pt-BR" sz="2000">
                <a:latin typeface="+mn-lt"/>
              </a:rPr>
              <a:t> poder </a:t>
            </a:r>
            <a:r>
              <a:rPr lang="pt-BR" sz="2000" err="1">
                <a:latin typeface="+mn-lt"/>
              </a:rPr>
              <a:t>visualizarlos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y</a:t>
            </a:r>
            <a:r>
              <a:rPr lang="pt-BR" sz="2000">
                <a:latin typeface="+mn-lt"/>
              </a:rPr>
              <a:t> poder </a:t>
            </a:r>
            <a:r>
              <a:rPr lang="pt-BR" sz="2000" err="1">
                <a:latin typeface="+mn-lt"/>
              </a:rPr>
              <a:t>generar</a:t>
            </a:r>
            <a:r>
              <a:rPr lang="pt-BR" sz="2000">
                <a:latin typeface="+mn-lt"/>
              </a:rPr>
              <a:t> gráficos, </a:t>
            </a:r>
            <a:r>
              <a:rPr lang="pt-BR" sz="2000" err="1">
                <a:latin typeface="+mn-lt"/>
              </a:rPr>
              <a:t>dashboards</a:t>
            </a:r>
            <a:r>
              <a:rPr lang="pt-BR" sz="2000">
                <a:latin typeface="+mn-lt"/>
              </a:rPr>
              <a:t>, reportes, alertas.</a:t>
            </a:r>
          </a:p>
          <a:p>
            <a:pPr marL="0" indent="0" algn="just"/>
            <a:endParaRPr lang="pt-BR" sz="2000">
              <a:latin typeface="+mn-lt"/>
            </a:endParaRPr>
          </a:p>
          <a:p>
            <a:pPr marL="0" indent="0" algn="just"/>
            <a:r>
              <a:rPr lang="es-ES" sz="2000">
                <a:latin typeface="+mn-lt"/>
              </a:rPr>
              <a:t>Nuestro equipo participó activamente en las siguientes tareas:</a:t>
            </a:r>
          </a:p>
          <a:p>
            <a:endParaRPr lang="pt-BR" sz="2000">
              <a:latin typeface="+mn-lt"/>
            </a:endParaRPr>
          </a:p>
          <a:p>
            <a:pPr marL="457200" indent="-342900">
              <a:buFont typeface="Courier New" panose="02070309020205020404" pitchFamily="49" charset="0"/>
              <a:buChar char="o"/>
            </a:pPr>
            <a:r>
              <a:rPr lang="pt-BR" sz="2000" err="1">
                <a:latin typeface="+mn-lt"/>
              </a:rPr>
              <a:t>Configuración</a:t>
            </a:r>
            <a:r>
              <a:rPr lang="pt-BR" sz="2000">
                <a:latin typeface="+mn-lt"/>
              </a:rPr>
              <a:t> de </a:t>
            </a:r>
            <a:r>
              <a:rPr lang="pt-BR" sz="2000" err="1">
                <a:latin typeface="+mn-lt"/>
              </a:rPr>
              <a:t>los</a:t>
            </a:r>
            <a:r>
              <a:rPr lang="pt-BR" sz="2000">
                <a:latin typeface="+mn-lt"/>
              </a:rPr>
              <a:t> agentes de </a:t>
            </a:r>
            <a:r>
              <a:rPr lang="pt-BR" sz="2000" err="1">
                <a:latin typeface="+mn-lt"/>
              </a:rPr>
              <a:t>Splunk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en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las</a:t>
            </a:r>
            <a:r>
              <a:rPr lang="pt-BR" sz="2000">
                <a:latin typeface="+mn-lt"/>
              </a:rPr>
              <a:t> maquinas Java APP </a:t>
            </a:r>
            <a:r>
              <a:rPr lang="pt-BR" sz="2000" err="1">
                <a:latin typeface="+mn-lt"/>
              </a:rPr>
              <a:t>y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Api</a:t>
            </a:r>
            <a:r>
              <a:rPr lang="pt-BR" sz="2000">
                <a:latin typeface="+mn-lt"/>
              </a:rPr>
              <a:t> Core QA </a:t>
            </a:r>
            <a:r>
              <a:rPr lang="pt-BR" sz="2000" err="1">
                <a:latin typeface="+mn-lt"/>
              </a:rPr>
              <a:t>y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Producción</a:t>
            </a:r>
            <a:r>
              <a:rPr lang="pt-BR" sz="2000">
                <a:latin typeface="+mn-lt"/>
              </a:rPr>
              <a:t>.</a:t>
            </a:r>
          </a:p>
          <a:p>
            <a:pPr marL="457200" indent="-342900">
              <a:buFont typeface="Courier New" panose="02070309020205020404" pitchFamily="49" charset="0"/>
              <a:buChar char="o"/>
            </a:pPr>
            <a:r>
              <a:rPr lang="pt-BR" sz="2000">
                <a:latin typeface="+mn-lt"/>
              </a:rPr>
              <a:t>POC para </a:t>
            </a:r>
            <a:r>
              <a:rPr lang="pt-BR" sz="2000" err="1">
                <a:latin typeface="+mn-lt"/>
              </a:rPr>
              <a:t>indexación</a:t>
            </a:r>
            <a:r>
              <a:rPr lang="pt-BR" sz="2000">
                <a:latin typeface="+mn-lt"/>
              </a:rPr>
              <a:t> de logs de </a:t>
            </a:r>
            <a:r>
              <a:rPr lang="pt-BR" sz="2000" err="1">
                <a:latin typeface="+mn-lt"/>
              </a:rPr>
              <a:t>Api</a:t>
            </a:r>
            <a:r>
              <a:rPr lang="pt-BR" sz="2000">
                <a:latin typeface="+mn-lt"/>
              </a:rPr>
              <a:t> Connect </a:t>
            </a:r>
            <a:r>
              <a:rPr lang="pt-BR" sz="2000" err="1">
                <a:latin typeface="+mn-lt"/>
              </a:rPr>
              <a:t>y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Broker</a:t>
            </a:r>
            <a:r>
              <a:rPr lang="pt-BR" sz="2000">
                <a:latin typeface="+mn-lt"/>
              </a:rPr>
              <a:t>.</a:t>
            </a:r>
          </a:p>
          <a:p>
            <a:pPr marL="457200" indent="-342900">
              <a:buFont typeface="Courier New" panose="02070309020205020404" pitchFamily="49" charset="0"/>
              <a:buChar char="o"/>
            </a:pPr>
            <a:r>
              <a:rPr lang="pt-BR" sz="2000" err="1">
                <a:latin typeface="+mn-lt"/>
              </a:rPr>
              <a:t>Configuración</a:t>
            </a:r>
            <a:r>
              <a:rPr lang="pt-BR" sz="2000">
                <a:latin typeface="+mn-lt"/>
              </a:rPr>
              <a:t> de </a:t>
            </a:r>
            <a:r>
              <a:rPr lang="pt-BR" sz="2000" err="1">
                <a:latin typeface="+mn-lt"/>
              </a:rPr>
              <a:t>los</a:t>
            </a:r>
            <a:r>
              <a:rPr lang="pt-BR" sz="2000">
                <a:latin typeface="+mn-lt"/>
              </a:rPr>
              <a:t> agentes de </a:t>
            </a:r>
            <a:r>
              <a:rPr lang="pt-BR" sz="2000" err="1">
                <a:latin typeface="+mn-lt"/>
              </a:rPr>
              <a:t>Splunk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en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las</a:t>
            </a:r>
            <a:r>
              <a:rPr lang="pt-BR" sz="2000">
                <a:latin typeface="+mn-lt"/>
              </a:rPr>
              <a:t> maquinas </a:t>
            </a:r>
            <a:r>
              <a:rPr lang="pt-BR" sz="2000" err="1">
                <a:latin typeface="+mn-lt"/>
              </a:rPr>
              <a:t>Api</a:t>
            </a:r>
            <a:r>
              <a:rPr lang="pt-BR" sz="2000">
                <a:latin typeface="+mn-lt"/>
              </a:rPr>
              <a:t> Connect QA.</a:t>
            </a:r>
          </a:p>
          <a:p>
            <a:pPr marL="457200" indent="-342900">
              <a:buFont typeface="Courier New" panose="02070309020205020404" pitchFamily="49" charset="0"/>
              <a:buChar char="o"/>
            </a:pPr>
            <a:r>
              <a:rPr lang="pt-BR" sz="2000" err="1">
                <a:latin typeface="+mn-lt"/>
              </a:rPr>
              <a:t>Configuración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del</a:t>
            </a:r>
            <a:r>
              <a:rPr lang="pt-BR" sz="2000">
                <a:latin typeface="+mn-lt"/>
              </a:rPr>
              <a:t> Server de </a:t>
            </a:r>
            <a:r>
              <a:rPr lang="pt-BR" sz="2000" err="1">
                <a:latin typeface="+mn-lt"/>
              </a:rPr>
              <a:t>Splunk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en</a:t>
            </a:r>
            <a:r>
              <a:rPr lang="pt-BR" sz="2000">
                <a:latin typeface="+mn-lt"/>
              </a:rPr>
              <a:t> QA </a:t>
            </a:r>
            <a:r>
              <a:rPr lang="pt-BR" sz="2000" err="1">
                <a:latin typeface="+mn-lt"/>
              </a:rPr>
              <a:t>y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Producción</a:t>
            </a:r>
            <a:r>
              <a:rPr lang="pt-BR" sz="2000">
                <a:latin typeface="+mn-lt"/>
              </a:rPr>
              <a:t>.</a:t>
            </a:r>
          </a:p>
          <a:p>
            <a:pPr marL="457200" indent="-342900">
              <a:buFont typeface="Courier New" panose="02070309020205020404" pitchFamily="49" charset="0"/>
              <a:buChar char="o"/>
            </a:pPr>
            <a:r>
              <a:rPr lang="pt-BR" sz="2000" err="1">
                <a:latin typeface="+mn-lt"/>
              </a:rPr>
              <a:t>Configuración</a:t>
            </a:r>
            <a:r>
              <a:rPr lang="pt-BR" sz="2000">
                <a:latin typeface="+mn-lt"/>
              </a:rPr>
              <a:t> de </a:t>
            </a:r>
            <a:r>
              <a:rPr lang="pt-BR" sz="2000" err="1">
                <a:latin typeface="+mn-lt"/>
              </a:rPr>
              <a:t>los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DashBoards</a:t>
            </a:r>
            <a:r>
              <a:rPr lang="pt-BR" sz="2000">
                <a:latin typeface="+mn-lt"/>
              </a:rPr>
              <a:t> de </a:t>
            </a:r>
            <a:r>
              <a:rPr lang="pt-BR" sz="2000" err="1">
                <a:latin typeface="+mn-lt"/>
              </a:rPr>
              <a:t>errores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en</a:t>
            </a:r>
            <a:r>
              <a:rPr lang="pt-BR" sz="2000">
                <a:latin typeface="+mn-lt"/>
              </a:rPr>
              <a:t> QA </a:t>
            </a:r>
            <a:r>
              <a:rPr lang="pt-BR" sz="2000" err="1">
                <a:latin typeface="+mn-lt"/>
              </a:rPr>
              <a:t>y</a:t>
            </a:r>
            <a:r>
              <a:rPr lang="pt-BR" sz="2000">
                <a:latin typeface="+mn-lt"/>
              </a:rPr>
              <a:t> </a:t>
            </a:r>
            <a:r>
              <a:rPr lang="pt-BR" sz="2000" err="1">
                <a:latin typeface="+mn-lt"/>
              </a:rPr>
              <a:t>Producción</a:t>
            </a:r>
            <a:r>
              <a:rPr lang="pt-BR" sz="2000">
                <a:latin typeface="+mn-lt"/>
              </a:rPr>
              <a:t>.</a:t>
            </a:r>
          </a:p>
          <a:p>
            <a:endParaRPr lang="pt-BR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B538C-3D95-4574-98E9-072E825121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err="1"/>
              <a:t>GitLab</a:t>
            </a:r>
            <a:endParaRPr lang="pt-BR"/>
          </a:p>
          <a:p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7C6F35-6CD4-4428-B2D8-3F58AE0AA72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94486" y="3104397"/>
            <a:ext cx="3042493" cy="384730"/>
          </a:xfrm>
        </p:spPr>
        <p:txBody>
          <a:bodyPr/>
          <a:lstStyle/>
          <a:p>
            <a:r>
              <a:rPr lang="pt-BR" err="1"/>
              <a:t>Artifactory</a:t>
            </a:r>
            <a:endParaRPr lang="pt-BR"/>
          </a:p>
          <a:p>
            <a:endParaRPr lang="pt-B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E9A66F-E878-4BA2-A33A-C3829FBC790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94486" y="3634861"/>
            <a:ext cx="3042493" cy="384730"/>
          </a:xfrm>
        </p:spPr>
        <p:txBody>
          <a:bodyPr/>
          <a:lstStyle/>
          <a:p>
            <a:r>
              <a:rPr lang="pt-BR" err="1"/>
              <a:t>Fastlane</a:t>
            </a:r>
            <a:endParaRPr lang="pt-BR"/>
          </a:p>
          <a:p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26BB13-C97F-4308-9F9A-6139C52C9876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94486" y="4165324"/>
            <a:ext cx="3042493" cy="384729"/>
          </a:xfrm>
        </p:spPr>
        <p:txBody>
          <a:bodyPr/>
          <a:lstStyle/>
          <a:p>
            <a:r>
              <a:rPr lang="pt-BR" err="1"/>
              <a:t>Puppet</a:t>
            </a:r>
            <a:endParaRPr lang="pt-BR"/>
          </a:p>
          <a:p>
            <a:endParaRPr lang="pt-B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89F08-C44C-4247-9A6D-C5D63AB84807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94486" y="4695787"/>
            <a:ext cx="3042493" cy="384730"/>
          </a:xfrm>
        </p:spPr>
        <p:txBody>
          <a:bodyPr/>
          <a:lstStyle/>
          <a:p>
            <a:r>
              <a:rPr lang="pt-BR" b="1" err="1">
                <a:solidFill>
                  <a:schemeClr val="bg1"/>
                </a:solidFill>
              </a:rPr>
              <a:t>Splunk</a:t>
            </a:r>
            <a:endParaRPr lang="pt-BR" b="1">
              <a:solidFill>
                <a:schemeClr val="bg1"/>
              </a:solidFill>
            </a:endParaRPr>
          </a:p>
          <a:p>
            <a:endParaRPr lang="pt-B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7E38D79-C6B7-FF49-8173-E30B735AB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07" y="5744297"/>
            <a:ext cx="1113703" cy="1113703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B40847B-B51E-3449-80E1-3F66D4EB2DB8}"/>
              </a:ext>
            </a:extLst>
          </p:cNvPr>
          <p:cNvSpPr txBox="1">
            <a:spLocks/>
          </p:cNvSpPr>
          <p:nvPr/>
        </p:nvSpPr>
        <p:spPr>
          <a:xfrm>
            <a:off x="508564" y="521383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 err="1"/>
              <a:t>Docker</a:t>
            </a:r>
            <a:endParaRPr lang="pt-BR"/>
          </a:p>
          <a:p>
            <a:endParaRPr lang="pt-BR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79436DD-9835-E34F-9300-F5251A0186FE}"/>
              </a:ext>
            </a:extLst>
          </p:cNvPr>
          <p:cNvSpPr txBox="1">
            <a:spLocks/>
          </p:cNvSpPr>
          <p:nvPr/>
        </p:nvSpPr>
        <p:spPr>
          <a:xfrm>
            <a:off x="0" y="445646"/>
            <a:ext cx="4065110" cy="10214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t" anchorCtr="0">
            <a:normAutofit fontScale="97500"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2600" b="0" i="0" u="none" strike="noStrike" kern="1200" cap="none">
                <a:solidFill>
                  <a:srgbClr val="FFFFFF"/>
                </a:solidFill>
                <a:latin typeface="Proxima Nova Th" panose="02000506030000020004" pitchFamily="2" charset="0"/>
                <a:ea typeface="Proxima Nova Th" panose="02000506030000020004" pitchFamily="2" charset="0"/>
                <a:cs typeface="Proxima Nova Th" panose="02000506030000020004" pitchFamily="2" charset="0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pt-BR"/>
              <a:t>HERRAMIENTAS UTILIZADAS ACTUALMENTE PARA CI/CD SUPERAPP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5315DAC-EC40-430F-A061-5600A9CE74F5}"/>
              </a:ext>
            </a:extLst>
          </p:cNvPr>
          <p:cNvSpPr txBox="1">
            <a:spLocks/>
          </p:cNvSpPr>
          <p:nvPr/>
        </p:nvSpPr>
        <p:spPr>
          <a:xfrm>
            <a:off x="508564" y="566087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/>
              <a:t>Jboss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75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E25B9-AE76-430A-A33E-17A1EEEA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err="1"/>
              <a:t>Jenkins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B538C-3D95-4574-98E9-072E825121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err="1"/>
              <a:t>GitLab</a:t>
            </a:r>
            <a:endParaRPr lang="pt-BR"/>
          </a:p>
          <a:p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7C6F35-6CD4-4428-B2D8-3F58AE0AA72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94486" y="3104397"/>
            <a:ext cx="3042493" cy="384730"/>
          </a:xfrm>
        </p:spPr>
        <p:txBody>
          <a:bodyPr/>
          <a:lstStyle/>
          <a:p>
            <a:r>
              <a:rPr lang="pt-BR" err="1"/>
              <a:t>Artifactory</a:t>
            </a:r>
            <a:endParaRPr lang="pt-BR"/>
          </a:p>
          <a:p>
            <a:endParaRPr lang="pt-B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E9A66F-E878-4BA2-A33A-C3829FBC790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94486" y="3634861"/>
            <a:ext cx="3042493" cy="384730"/>
          </a:xfrm>
        </p:spPr>
        <p:txBody>
          <a:bodyPr/>
          <a:lstStyle/>
          <a:p>
            <a:r>
              <a:rPr lang="pt-BR" err="1"/>
              <a:t>Fastlane</a:t>
            </a:r>
            <a:endParaRPr lang="pt-BR"/>
          </a:p>
          <a:p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26BB13-C97F-4308-9F9A-6139C52C9876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94486" y="4165324"/>
            <a:ext cx="3042493" cy="384729"/>
          </a:xfrm>
        </p:spPr>
        <p:txBody>
          <a:bodyPr/>
          <a:lstStyle/>
          <a:p>
            <a:r>
              <a:rPr lang="pt-BR" err="1"/>
              <a:t>Puppet</a:t>
            </a:r>
            <a:endParaRPr lang="pt-BR"/>
          </a:p>
          <a:p>
            <a:endParaRPr lang="pt-B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89F08-C44C-4247-9A6D-C5D63AB84807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94486" y="4695787"/>
            <a:ext cx="3042493" cy="384730"/>
          </a:xfrm>
        </p:spPr>
        <p:txBody>
          <a:bodyPr/>
          <a:lstStyle/>
          <a:p>
            <a:r>
              <a:rPr lang="pt-BR" err="1"/>
              <a:t>Splunk</a:t>
            </a:r>
            <a:endParaRPr lang="pt-BR"/>
          </a:p>
          <a:p>
            <a:endParaRPr lang="pt-BR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B40847B-B51E-3449-80E1-3F66D4EB2DB8}"/>
              </a:ext>
            </a:extLst>
          </p:cNvPr>
          <p:cNvSpPr txBox="1">
            <a:spLocks/>
          </p:cNvSpPr>
          <p:nvPr/>
        </p:nvSpPr>
        <p:spPr>
          <a:xfrm>
            <a:off x="494485" y="521383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 b="1" err="1">
                <a:solidFill>
                  <a:schemeClr val="bg1"/>
                </a:solidFill>
              </a:rPr>
              <a:t>Docker</a:t>
            </a:r>
            <a:endParaRPr lang="pt-BR" b="1">
              <a:solidFill>
                <a:schemeClr val="bg1"/>
              </a:solidFill>
            </a:endParaRPr>
          </a:p>
          <a:p>
            <a:endParaRPr lang="pt-B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63C715-F5CB-624F-B5F8-8ED4D3D0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426" y="5548345"/>
            <a:ext cx="1583983" cy="13482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1C54F10-2DA6-E249-8940-24A781C8E4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9163" y="191069"/>
            <a:ext cx="7485458" cy="6332561"/>
          </a:xfrm>
        </p:spPr>
        <p:txBody>
          <a:bodyPr>
            <a:normAutofit/>
          </a:bodyPr>
          <a:lstStyle/>
          <a:p>
            <a:pPr marL="0" indent="0" algn="just"/>
            <a:r>
              <a:rPr lang="pt-BR" sz="2000" dirty="0" err="1">
                <a:latin typeface="+mn-lt"/>
              </a:rPr>
              <a:t>Docker</a:t>
            </a:r>
            <a:r>
              <a:rPr lang="pt-BR" sz="2000" dirty="0">
                <a:latin typeface="+mn-lt"/>
              </a:rPr>
              <a:t> es una de </a:t>
            </a:r>
            <a:r>
              <a:rPr lang="pt-BR" sz="2000" dirty="0" err="1">
                <a:latin typeface="+mn-lt"/>
              </a:rPr>
              <a:t>las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herramientas</a:t>
            </a:r>
            <a:r>
              <a:rPr lang="pt-BR" sz="2000" dirty="0">
                <a:latin typeface="+mn-lt"/>
              </a:rPr>
              <a:t> más utilizadas </a:t>
            </a:r>
            <a:r>
              <a:rPr lang="pt-BR" sz="2000" dirty="0" err="1">
                <a:latin typeface="+mn-lt"/>
              </a:rPr>
              <a:t>en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los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flujos</a:t>
            </a:r>
            <a:r>
              <a:rPr lang="pt-BR" sz="2000" dirty="0">
                <a:latin typeface="+mn-lt"/>
              </a:rPr>
              <a:t> de CI/CD por DevOps a nível mundial. Permite </a:t>
            </a:r>
            <a:r>
              <a:rPr lang="pt-BR" sz="2000" dirty="0" err="1">
                <a:latin typeface="+mn-lt"/>
              </a:rPr>
              <a:t>hacer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un</a:t>
            </a:r>
            <a:r>
              <a:rPr lang="pt-BR" sz="2000" dirty="0">
                <a:latin typeface="+mn-lt"/>
              </a:rPr>
              <a:t> uso mas eficiente de </a:t>
            </a:r>
            <a:r>
              <a:rPr lang="pt-BR" sz="2000" dirty="0" err="1">
                <a:latin typeface="+mn-lt"/>
              </a:rPr>
              <a:t>los</a:t>
            </a:r>
            <a:r>
              <a:rPr lang="pt-BR" sz="2000" dirty="0">
                <a:latin typeface="+mn-lt"/>
              </a:rPr>
              <a:t> recursos a través de una </a:t>
            </a:r>
            <a:r>
              <a:rPr lang="pt-BR" sz="2000" dirty="0" err="1">
                <a:latin typeface="+mn-lt"/>
              </a:rPr>
              <a:t>nueva</a:t>
            </a:r>
            <a:r>
              <a:rPr lang="pt-BR" sz="2000" dirty="0">
                <a:latin typeface="+mn-lt"/>
              </a:rPr>
              <a:t> capa de </a:t>
            </a:r>
            <a:r>
              <a:rPr lang="pt-BR" sz="2000" dirty="0" err="1">
                <a:latin typeface="+mn-lt"/>
              </a:rPr>
              <a:t>abstracción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en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el</a:t>
            </a:r>
            <a:r>
              <a:rPr lang="pt-BR" sz="2000" dirty="0">
                <a:latin typeface="+mn-lt"/>
              </a:rPr>
              <a:t> processo de </a:t>
            </a:r>
            <a:r>
              <a:rPr lang="pt-BR" sz="2000" dirty="0" err="1">
                <a:latin typeface="+mn-lt"/>
              </a:rPr>
              <a:t>virtualización</a:t>
            </a:r>
            <a:r>
              <a:rPr lang="pt-BR" sz="2000" dirty="0">
                <a:latin typeface="+mn-lt"/>
              </a:rPr>
              <a:t>.</a:t>
            </a:r>
          </a:p>
          <a:p>
            <a:pPr marL="0" indent="0" algn="just"/>
            <a:r>
              <a:rPr lang="pt-BR" sz="2000" dirty="0">
                <a:latin typeface="+mn-lt"/>
              </a:rPr>
              <a:t>Esta </a:t>
            </a:r>
            <a:r>
              <a:rPr lang="pt-BR" sz="2000" dirty="0" err="1">
                <a:latin typeface="+mn-lt"/>
              </a:rPr>
              <a:t>herramienta</a:t>
            </a:r>
            <a:r>
              <a:rPr lang="pt-BR" sz="2000" dirty="0">
                <a:latin typeface="+mn-lt"/>
              </a:rPr>
              <a:t> permite </a:t>
            </a:r>
            <a:r>
              <a:rPr lang="pt-BR" sz="2000" dirty="0" err="1">
                <a:latin typeface="+mn-lt"/>
              </a:rPr>
              <a:t>crear</a:t>
            </a:r>
            <a:r>
              <a:rPr lang="pt-BR" sz="2000" dirty="0">
                <a:latin typeface="+mn-lt"/>
              </a:rPr>
              <a:t> entornos de </a:t>
            </a:r>
            <a:r>
              <a:rPr lang="pt-BR" sz="2000" dirty="0" err="1">
                <a:latin typeface="+mn-lt"/>
              </a:rPr>
              <a:t>desarrollos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flexibles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y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portatiles</a:t>
            </a:r>
            <a:r>
              <a:rPr lang="pt-BR" sz="2000" dirty="0">
                <a:latin typeface="+mn-lt"/>
              </a:rPr>
              <a:t>, que </a:t>
            </a:r>
            <a:r>
              <a:rPr lang="pt-BR" sz="2000" dirty="0" err="1">
                <a:latin typeface="+mn-lt"/>
              </a:rPr>
              <a:t>pueden</a:t>
            </a:r>
            <a:r>
              <a:rPr lang="pt-BR" sz="2000" dirty="0">
                <a:latin typeface="+mn-lt"/>
              </a:rPr>
              <a:t> ser utilizados para </a:t>
            </a:r>
            <a:r>
              <a:rPr lang="pt-BR" sz="2000" dirty="0" err="1">
                <a:latin typeface="+mn-lt"/>
              </a:rPr>
              <a:t>la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creación</a:t>
            </a:r>
            <a:r>
              <a:rPr lang="pt-BR" sz="2000" dirty="0">
                <a:latin typeface="+mn-lt"/>
              </a:rPr>
              <a:t> de ambientes elásticos </a:t>
            </a:r>
            <a:r>
              <a:rPr lang="pt-BR" sz="2000" dirty="0" err="1">
                <a:latin typeface="+mn-lt"/>
              </a:rPr>
              <a:t>y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autoescalables</a:t>
            </a:r>
            <a:r>
              <a:rPr lang="pt-BR" sz="2000" dirty="0">
                <a:latin typeface="+mn-lt"/>
              </a:rPr>
              <a:t>.</a:t>
            </a:r>
          </a:p>
          <a:p>
            <a:pPr marL="0" indent="0" algn="just"/>
            <a:endParaRPr lang="pt-BR" sz="2000" dirty="0">
              <a:latin typeface="+mn-lt"/>
            </a:endParaRPr>
          </a:p>
          <a:p>
            <a:pPr marL="0" indent="0" algn="just"/>
            <a:r>
              <a:rPr lang="es-ES" sz="2000" dirty="0">
                <a:latin typeface="+mn-lt"/>
              </a:rPr>
              <a:t>Nuestro equipo participó activamente en las siguientes tareas:</a:t>
            </a:r>
          </a:p>
          <a:p>
            <a:endParaRPr lang="pt-BR" sz="2000" dirty="0">
              <a:latin typeface="+mn-lt"/>
            </a:endParaRPr>
          </a:p>
          <a:p>
            <a:pPr marL="457200" indent="-342900">
              <a:buFont typeface="Courier New" panose="02070309020205020404" pitchFamily="49" charset="0"/>
              <a:buChar char="o"/>
            </a:pPr>
            <a:r>
              <a:rPr lang="pt-BR" sz="2000" dirty="0" err="1">
                <a:latin typeface="+mn-lt"/>
              </a:rPr>
              <a:t>Creación</a:t>
            </a:r>
            <a:r>
              <a:rPr lang="pt-BR" sz="2000" dirty="0">
                <a:latin typeface="+mn-lt"/>
              </a:rPr>
              <a:t> de um servidor </a:t>
            </a:r>
            <a:r>
              <a:rPr lang="pt-BR" sz="2000" dirty="0" err="1">
                <a:latin typeface="+mn-lt"/>
              </a:rPr>
              <a:t>Docker</a:t>
            </a:r>
            <a:r>
              <a:rPr lang="pt-BR" sz="2000" dirty="0">
                <a:latin typeface="+mn-lt"/>
              </a:rPr>
              <a:t> para </a:t>
            </a:r>
            <a:r>
              <a:rPr lang="pt-BR" sz="2000" dirty="0" err="1">
                <a:latin typeface="+mn-lt"/>
              </a:rPr>
              <a:t>la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implementación</a:t>
            </a:r>
            <a:r>
              <a:rPr lang="pt-BR" sz="2000" dirty="0">
                <a:latin typeface="+mn-lt"/>
              </a:rPr>
              <a:t> de distintas </a:t>
            </a:r>
            <a:r>
              <a:rPr lang="pt-BR" sz="2000" dirty="0" err="1">
                <a:latin typeface="+mn-lt"/>
              </a:rPr>
              <a:t>herramientas</a:t>
            </a:r>
            <a:r>
              <a:rPr lang="pt-BR" sz="2000" dirty="0">
                <a:latin typeface="+mn-lt"/>
              </a:rPr>
              <a:t>, como por </a:t>
            </a:r>
            <a:r>
              <a:rPr lang="pt-BR" sz="2000" dirty="0" err="1">
                <a:latin typeface="+mn-lt"/>
              </a:rPr>
              <a:t>ejemplo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Jenkins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y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Gitlab</a:t>
            </a:r>
            <a:r>
              <a:rPr lang="pt-BR" sz="2000" dirty="0">
                <a:latin typeface="+mn-lt"/>
              </a:rPr>
              <a:t>.</a:t>
            </a:r>
          </a:p>
          <a:p>
            <a:pPr marL="457200" indent="-342900">
              <a:buFont typeface="Courier New" panose="02070309020205020404" pitchFamily="49" charset="0"/>
              <a:buChar char="o"/>
            </a:pPr>
            <a:r>
              <a:rPr lang="pt-BR" sz="2000" dirty="0" err="1">
                <a:latin typeface="+mn-lt"/>
              </a:rPr>
              <a:t>Creación</a:t>
            </a:r>
            <a:r>
              <a:rPr lang="pt-BR" sz="2000" dirty="0">
                <a:latin typeface="+mn-lt"/>
              </a:rPr>
              <a:t> de </a:t>
            </a:r>
            <a:r>
              <a:rPr lang="pt-BR" sz="2000" dirty="0" err="1">
                <a:latin typeface="+mn-lt"/>
              </a:rPr>
              <a:t>imagenes</a:t>
            </a:r>
            <a:r>
              <a:rPr lang="pt-BR" sz="2000" dirty="0">
                <a:latin typeface="+mn-lt"/>
              </a:rPr>
              <a:t> para utilitários </a:t>
            </a:r>
            <a:r>
              <a:rPr lang="pt-BR" sz="2000" dirty="0" err="1">
                <a:latin typeface="+mn-lt"/>
              </a:rPr>
              <a:t>en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los</a:t>
            </a:r>
            <a:r>
              <a:rPr lang="pt-BR" sz="2000" dirty="0">
                <a:latin typeface="+mn-lt"/>
              </a:rPr>
              <a:t> </a:t>
            </a:r>
            <a:r>
              <a:rPr lang="pt-BR" sz="2000" dirty="0" err="1">
                <a:latin typeface="+mn-lt"/>
              </a:rPr>
              <a:t>procesos</a:t>
            </a:r>
            <a:r>
              <a:rPr lang="pt-BR" sz="2000" dirty="0">
                <a:latin typeface="+mn-lt"/>
              </a:rPr>
              <a:t> de CI/CD.</a:t>
            </a:r>
          </a:p>
          <a:p>
            <a:endParaRPr lang="pt-BR" dirty="0">
              <a:latin typeface="+mn-lt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AE95ED2-3AB8-6946-A9ED-8B3D8BA1813B}"/>
              </a:ext>
            </a:extLst>
          </p:cNvPr>
          <p:cNvSpPr txBox="1">
            <a:spLocks/>
          </p:cNvSpPr>
          <p:nvPr/>
        </p:nvSpPr>
        <p:spPr>
          <a:xfrm>
            <a:off x="0" y="445646"/>
            <a:ext cx="4065110" cy="10214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t" anchorCtr="0">
            <a:normAutofit fontScale="97500"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2600" b="0" i="0" u="none" strike="noStrike" kern="1200" cap="none">
                <a:solidFill>
                  <a:srgbClr val="FFFFFF"/>
                </a:solidFill>
                <a:latin typeface="Proxima Nova Th" panose="02000506030000020004" pitchFamily="2" charset="0"/>
                <a:ea typeface="Proxima Nova Th" panose="02000506030000020004" pitchFamily="2" charset="0"/>
                <a:cs typeface="Proxima Nova Th" panose="02000506030000020004" pitchFamily="2" charset="0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pt-BR"/>
              <a:t>HERRAMIENTAS UTILIZADAS ACTUALMENTE PARA CI/CD SUPERAPP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BD39B35-9776-41AC-82A0-45354ABE9DAA}"/>
              </a:ext>
            </a:extLst>
          </p:cNvPr>
          <p:cNvSpPr txBox="1">
            <a:spLocks/>
          </p:cNvSpPr>
          <p:nvPr/>
        </p:nvSpPr>
        <p:spPr>
          <a:xfrm>
            <a:off x="508564" y="566087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/>
              <a:t>Jboss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822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E25B9-AE76-430A-A33E-17A1EEEA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err="1"/>
              <a:t>Jenkins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B538C-3D95-4574-98E9-072E825121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err="1"/>
              <a:t>GitLab</a:t>
            </a:r>
            <a:endParaRPr lang="pt-BR"/>
          </a:p>
          <a:p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7C6F35-6CD4-4428-B2D8-3F58AE0AA72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94486" y="3104397"/>
            <a:ext cx="3042493" cy="384730"/>
          </a:xfrm>
        </p:spPr>
        <p:txBody>
          <a:bodyPr/>
          <a:lstStyle/>
          <a:p>
            <a:r>
              <a:rPr lang="pt-BR" err="1"/>
              <a:t>Artifactory</a:t>
            </a:r>
            <a:endParaRPr lang="pt-BR"/>
          </a:p>
          <a:p>
            <a:endParaRPr lang="pt-B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E9A66F-E878-4BA2-A33A-C3829FBC790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94486" y="3634861"/>
            <a:ext cx="3042493" cy="384730"/>
          </a:xfrm>
        </p:spPr>
        <p:txBody>
          <a:bodyPr/>
          <a:lstStyle/>
          <a:p>
            <a:r>
              <a:rPr lang="pt-BR" err="1"/>
              <a:t>Fastlane</a:t>
            </a:r>
            <a:endParaRPr lang="pt-BR"/>
          </a:p>
          <a:p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26BB13-C97F-4308-9F9A-6139C52C9876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94486" y="4165324"/>
            <a:ext cx="3042493" cy="384729"/>
          </a:xfrm>
        </p:spPr>
        <p:txBody>
          <a:bodyPr/>
          <a:lstStyle/>
          <a:p>
            <a:r>
              <a:rPr lang="pt-BR" err="1"/>
              <a:t>Puppet</a:t>
            </a:r>
            <a:endParaRPr lang="pt-BR"/>
          </a:p>
          <a:p>
            <a:endParaRPr lang="pt-B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89F08-C44C-4247-9A6D-C5D63AB84807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94486" y="4695787"/>
            <a:ext cx="3042493" cy="384730"/>
          </a:xfrm>
        </p:spPr>
        <p:txBody>
          <a:bodyPr/>
          <a:lstStyle/>
          <a:p>
            <a:r>
              <a:rPr lang="pt-BR" err="1"/>
              <a:t>Splunk</a:t>
            </a:r>
            <a:endParaRPr lang="pt-BR"/>
          </a:p>
          <a:p>
            <a:endParaRPr lang="pt-BR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B40847B-B51E-3449-80E1-3F66D4EB2DB8}"/>
              </a:ext>
            </a:extLst>
          </p:cNvPr>
          <p:cNvSpPr txBox="1">
            <a:spLocks/>
          </p:cNvSpPr>
          <p:nvPr/>
        </p:nvSpPr>
        <p:spPr>
          <a:xfrm>
            <a:off x="494485" y="521383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/>
              <a:t>Docker</a:t>
            </a:r>
          </a:p>
          <a:p>
            <a:endParaRPr lang="pt-B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63C715-F5CB-624F-B5F8-8ED4D3D0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52" y="5759139"/>
            <a:ext cx="1583983" cy="926683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1C54F10-2DA6-E249-8940-24A781C8E4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9163" y="191069"/>
            <a:ext cx="7485458" cy="6332561"/>
          </a:xfrm>
        </p:spPr>
        <p:txBody>
          <a:bodyPr>
            <a:normAutofit/>
          </a:bodyPr>
          <a:lstStyle/>
          <a:p>
            <a:pPr marL="0" indent="0" algn="just"/>
            <a:r>
              <a:rPr lang="es-ES" sz="2000" b="1" err="1"/>
              <a:t>Jboss</a:t>
            </a:r>
            <a:r>
              <a:rPr lang="es-ES" sz="2000" b="1"/>
              <a:t> EAP: </a:t>
            </a:r>
            <a:r>
              <a:rPr lang="es-ES" sz="2000"/>
              <a:t>Una plataforma de aplicaciones para alojar aplicaciones Certificado en Java ™ EE 8.</a:t>
            </a:r>
          </a:p>
          <a:p>
            <a:pPr marL="0" indent="0" algn="just"/>
            <a:endParaRPr lang="es-ES" sz="2000"/>
          </a:p>
          <a:p>
            <a:pPr marL="0" indent="0" algn="just"/>
            <a:r>
              <a:rPr lang="es-ES" sz="2000" b="1"/>
              <a:t>Data </a:t>
            </a:r>
            <a:r>
              <a:rPr lang="es-ES" sz="2000" b="1" err="1"/>
              <a:t>Grid</a:t>
            </a:r>
            <a:r>
              <a:rPr lang="es-ES" sz="2000" b="1"/>
              <a:t>: </a:t>
            </a:r>
            <a:r>
              <a:rPr lang="es-ES" sz="2000"/>
              <a:t>Una solución de almacenamiento en caché inteligente y distribuida </a:t>
            </a:r>
          </a:p>
          <a:p>
            <a:pPr marL="0" indent="0" algn="just"/>
            <a:endParaRPr lang="es-ES" sz="2000"/>
          </a:p>
          <a:p>
            <a:pPr marL="0" indent="0" algn="just"/>
            <a:r>
              <a:rPr lang="es-ES" sz="2000" b="1" err="1">
                <a:latin typeface="Proxima Nova Rg"/>
              </a:rPr>
              <a:t>Jboss</a:t>
            </a:r>
            <a:r>
              <a:rPr lang="es-ES" sz="2000" b="1">
                <a:latin typeface="Proxima Nova Rg"/>
              </a:rPr>
              <a:t> Web Server:</a:t>
            </a:r>
            <a:r>
              <a:rPr lang="es-ES" sz="2000">
                <a:latin typeface="Proxima Nova Rg"/>
              </a:rPr>
              <a:t> Plataforma para la disponibilizacion de archivos web estaticos (en el caso de Superapp, la capa Angular), basado en Apache Web Server.</a:t>
            </a:r>
          </a:p>
          <a:p>
            <a:pPr marL="0" indent="0" algn="just"/>
            <a:endParaRPr lang="es-ES" sz="2000">
              <a:latin typeface="Proxima Nova Rg"/>
            </a:endParaRPr>
          </a:p>
          <a:p>
            <a:pPr marL="0" indent="0" algn="just"/>
            <a:r>
              <a:rPr lang="es-ES" sz="2000"/>
              <a:t>Son utilizados en el proyecto </a:t>
            </a:r>
            <a:r>
              <a:rPr lang="es-ES" sz="2000" err="1"/>
              <a:t>SuperApp</a:t>
            </a:r>
            <a:r>
              <a:rPr lang="es-ES" sz="2000"/>
              <a:t> para servir las aplicaciones de la capa BFF Java, </a:t>
            </a:r>
            <a:r>
              <a:rPr lang="es-ES" sz="2000" err="1"/>
              <a:t>Admin</a:t>
            </a:r>
            <a:r>
              <a:rPr lang="es-ES" sz="2000"/>
              <a:t> y </a:t>
            </a:r>
            <a:r>
              <a:rPr lang="es-ES" sz="2000" err="1"/>
              <a:t>Router</a:t>
            </a:r>
            <a:r>
              <a:rPr lang="es-ES" sz="2000"/>
              <a:t>.</a:t>
            </a:r>
          </a:p>
          <a:p>
            <a:pPr marL="0" indent="0" algn="just"/>
            <a:endParaRPr lang="es-ES" sz="2000">
              <a:latin typeface="+mn-lt"/>
            </a:endParaRPr>
          </a:p>
          <a:p>
            <a:pPr marL="0" indent="0" algn="just"/>
            <a:r>
              <a:rPr lang="es-ES" sz="2000"/>
              <a:t>Nuestro equipo participó activamente en las siguientes tareas:</a:t>
            </a:r>
          </a:p>
          <a:p>
            <a:endParaRPr lang="pt-BR" sz="1800"/>
          </a:p>
          <a:p>
            <a:pPr marL="306705" indent="-342900" algn="just">
              <a:buFont typeface="Arial" panose="020B0604020202020204" pitchFamily="34" charset="0"/>
              <a:buChar char="•"/>
            </a:pPr>
            <a:r>
              <a:rPr lang="pt-BR" sz="2000">
                <a:latin typeface="Proxima Nova Rg"/>
              </a:rPr>
              <a:t>Configuraciones de las Maquinas de Router, Apps, Admin y Datagrid en QA y Producción.</a:t>
            </a:r>
            <a:endParaRPr lang="es-ES" sz="2000">
              <a:latin typeface="Proxima Nova Rg"/>
            </a:endParaRPr>
          </a:p>
          <a:p>
            <a:pPr marL="306705" indent="-342900" algn="just">
              <a:buFont typeface="Arial" panose="020B0604020202020204" pitchFamily="34" charset="0"/>
              <a:buChar char="•"/>
            </a:pPr>
            <a:r>
              <a:rPr lang="pt-BR" sz="2000">
                <a:latin typeface="Proxima Nova Rg"/>
              </a:rPr>
              <a:t>Configuraciones de las maquinas Estaticas en QA y Producción</a:t>
            </a:r>
          </a:p>
          <a:p>
            <a:pPr marL="0" indent="0" algn="just"/>
            <a:endParaRPr lang="pt-BR">
              <a:latin typeface="+mn-lt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AE95ED2-3AB8-6946-A9ED-8B3D8BA1813B}"/>
              </a:ext>
            </a:extLst>
          </p:cNvPr>
          <p:cNvSpPr txBox="1">
            <a:spLocks/>
          </p:cNvSpPr>
          <p:nvPr/>
        </p:nvSpPr>
        <p:spPr>
          <a:xfrm>
            <a:off x="0" y="445646"/>
            <a:ext cx="4065110" cy="10214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t" anchorCtr="0">
            <a:normAutofit fontScale="97500"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2600" b="0" i="0" u="none" strike="noStrike" kern="1200" cap="none">
                <a:solidFill>
                  <a:srgbClr val="FFFFFF"/>
                </a:solidFill>
                <a:latin typeface="Proxima Nova Th" panose="02000506030000020004" pitchFamily="2" charset="0"/>
                <a:ea typeface="Proxima Nova Th" panose="02000506030000020004" pitchFamily="2" charset="0"/>
                <a:cs typeface="Proxima Nova Th" panose="02000506030000020004" pitchFamily="2" charset="0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pt-BR"/>
              <a:t>HERRAMIENTAS UTILIZADAS ACTUALMENTE PARA CI/CD SUPERAPP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4DE4C26-8FCE-431C-BC12-388D6EFDB3C2}"/>
              </a:ext>
            </a:extLst>
          </p:cNvPr>
          <p:cNvSpPr txBox="1">
            <a:spLocks/>
          </p:cNvSpPr>
          <p:nvPr/>
        </p:nvSpPr>
        <p:spPr>
          <a:xfrm>
            <a:off x="508564" y="5660873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pt-BR" b="1">
                <a:solidFill>
                  <a:schemeClr val="bg1"/>
                </a:solidFill>
              </a:rPr>
              <a:t>Jboss</a:t>
            </a:r>
          </a:p>
          <a:p>
            <a:endParaRPr lang="pt-BR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D66C04D-6022-49EF-813E-727BE8EB78D6}"/>
              </a:ext>
            </a:extLst>
          </p:cNvPr>
          <p:cNvSpPr txBox="1">
            <a:spLocks/>
          </p:cNvSpPr>
          <p:nvPr/>
        </p:nvSpPr>
        <p:spPr>
          <a:xfrm>
            <a:off x="511878" y="6101504"/>
            <a:ext cx="3042493" cy="38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marR="0" lvl="0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sz="1900" b="0" i="0" u="none" strike="noStrike" kern="1200" cap="none" baseline="0">
                <a:solidFill>
                  <a:srgbClr val="00C8FF"/>
                </a:solidFill>
                <a:latin typeface="Proxima Nova Rg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L="457200" marR="0" lvl="1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914400" marR="0" lvl="3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143000" marR="0" lvl="4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371600" marR="0" lvl="5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1600200" marR="0" lvl="6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1828800" marR="0" lvl="7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2057400" marR="0" lvl="8" indent="-1143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sz="1400" b="0" i="0" u="none" strike="noStrike" kern="1200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821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F2104B9-9723-3B4A-A139-55AE34294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6388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1FFE0C0-D72D-2940-BFA5-C178AE381C41}"/>
              </a:ext>
            </a:extLst>
          </p:cNvPr>
          <p:cNvSpPr/>
          <p:nvPr/>
        </p:nvSpPr>
        <p:spPr>
          <a:xfrm>
            <a:off x="160771" y="1870130"/>
            <a:ext cx="11870458" cy="2624516"/>
          </a:xfrm>
          <a:prstGeom prst="rect">
            <a:avLst/>
          </a:prstGeom>
          <a:solidFill>
            <a:srgbClr val="5725B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/>
              <a:t>ROADMAP HACIA EL FUTURO DE SUPERAPP</a:t>
            </a:r>
          </a:p>
        </p:txBody>
      </p:sp>
    </p:spTree>
    <p:extLst>
      <p:ext uri="{BB962C8B-B14F-4D97-AF65-F5344CB8AC3E}">
        <p14:creationId xmlns:p14="http://schemas.microsoft.com/office/powerpoint/2010/main" val="1908107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76E00C-7195-A148-B852-0FECB55B5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553CC0F-2173-CC49-B54B-66BFDB3C89ED}"/>
              </a:ext>
            </a:extLst>
          </p:cNvPr>
          <p:cNvSpPr txBox="1">
            <a:spLocks/>
          </p:cNvSpPr>
          <p:nvPr/>
        </p:nvSpPr>
        <p:spPr>
          <a:xfrm>
            <a:off x="5102579" y="4425244"/>
            <a:ext cx="7089422" cy="24327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"/>
              <a:buNone/>
              <a:defRPr sz="4000" b="0" i="0" u="none" strike="noStrike" kern="1200" cap="none" baseline="0">
                <a:solidFill>
                  <a:srgbClr val="FFFFFF"/>
                </a:solidFill>
                <a:latin typeface="Proxima Nova Th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6000" dirty="0">
                <a:solidFill>
                  <a:srgbClr val="7030A0"/>
                </a:solidFill>
              </a:rPr>
              <a:t>INDEPENDENCIA DE INFRAESTRUCTURA DE BRASIL</a:t>
            </a:r>
            <a:endParaRPr lang="en-US" sz="6000" dirty="0">
              <a:solidFill>
                <a:srgbClr val="7030A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242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46FA6E-E158-1140-8E9C-124BFAFC14F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39443" y="785190"/>
            <a:ext cx="9779201" cy="5840015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800" dirty="0">
                <a:solidFill>
                  <a:srgbClr val="533E7F"/>
                </a:solidFill>
                <a:latin typeface="Proxima Nova Rg"/>
                <a:sym typeface="Proxima Nova"/>
              </a:rPr>
              <a:t>Homologar al equipo de seguridad el stack de herramientas instaladas en la red de Chile:</a:t>
            </a:r>
          </a:p>
          <a:p>
            <a:pPr marL="535305" lvl="2" indent="-342900"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800" dirty="0">
                <a:solidFill>
                  <a:srgbClr val="533E7F"/>
                </a:solidFill>
                <a:latin typeface="Proxima Nova Rg"/>
                <a:sym typeface="Proxima Nova"/>
              </a:rPr>
              <a:t>Splunk.</a:t>
            </a:r>
          </a:p>
          <a:p>
            <a:pPr marL="535305" lvl="2" indent="-342900"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800" dirty="0">
                <a:solidFill>
                  <a:srgbClr val="533E7F"/>
                </a:solidFill>
                <a:latin typeface="Proxima Nova Rg"/>
                <a:sym typeface="Proxima Nova"/>
              </a:rPr>
              <a:t>Artifactory.</a:t>
            </a:r>
          </a:p>
          <a:p>
            <a:pPr marL="535305" lvl="2" indent="-342900"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800" dirty="0">
                <a:solidFill>
                  <a:srgbClr val="533E7F"/>
                </a:solidFill>
                <a:latin typeface="Proxima Nova Rg"/>
                <a:sym typeface="Proxima Nova"/>
              </a:rPr>
              <a:t>Jenkins.</a:t>
            </a:r>
          </a:p>
          <a:p>
            <a:pPr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800" dirty="0">
                <a:solidFill>
                  <a:srgbClr val="533E7F"/>
                </a:solidFill>
                <a:highlight>
                  <a:srgbClr val="FFFF00"/>
                </a:highlight>
                <a:latin typeface="Proxima Nova Rg"/>
                <a:sym typeface="Proxima Nova"/>
              </a:rPr>
              <a:t>Implementar provisionamiento y configuracion del stack por código.</a:t>
            </a:r>
          </a:p>
          <a:p>
            <a:pPr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800" dirty="0">
                <a:solidFill>
                  <a:srgbClr val="533E7F"/>
                </a:solidFill>
                <a:latin typeface="Proxima Nova Rg"/>
                <a:sym typeface="Proxima Nova"/>
              </a:rPr>
              <a:t>Habilitar herramientas para el Monitoreo activo de la infraestructura y Aplicación de SuperApp</a:t>
            </a:r>
          </a:p>
          <a:p>
            <a:pPr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800" dirty="0">
                <a:solidFill>
                  <a:srgbClr val="533E7F"/>
                </a:solidFill>
                <a:latin typeface="Proxima Nova Rg"/>
                <a:sym typeface="Proxima Nova"/>
              </a:rPr>
              <a:t>Sincronización automatica de las instancias Artifactory de Brasil y Chile.</a:t>
            </a:r>
          </a:p>
          <a:p>
            <a:pPr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es-ES" sz="1800" dirty="0">
                <a:solidFill>
                  <a:srgbClr val="533E7F"/>
                </a:solidFill>
                <a:latin typeface="Proxima Nova Rg"/>
                <a:sym typeface="Proxima Nova"/>
              </a:rPr>
              <a:t>Mejoras en los procesos de publicación (QA y Producción)</a:t>
            </a:r>
            <a:endParaRPr lang="pt-BR" sz="1800" dirty="0">
              <a:solidFill>
                <a:srgbClr val="533E7F"/>
              </a:solidFill>
              <a:latin typeface="Proxima Nova Rg"/>
              <a:sym typeface="Proxima Nova"/>
            </a:endParaRPr>
          </a:p>
          <a:p>
            <a:pPr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800" dirty="0">
                <a:solidFill>
                  <a:srgbClr val="533E7F"/>
                </a:solidFill>
                <a:latin typeface="Proxima Nova Rg"/>
                <a:sym typeface="Proxima Nova"/>
              </a:rPr>
              <a:t>Apoyo y trabajo en conjunto con los equipos de Infraestructura, Redes y Seguridad para</a:t>
            </a:r>
          </a:p>
          <a:p>
            <a:pPr lvl="1"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400" dirty="0">
                <a:solidFill>
                  <a:srgbClr val="533E7F"/>
                </a:solidFill>
                <a:latin typeface="Proxima Nova Rg"/>
                <a:sym typeface="Proxima Nova"/>
              </a:rPr>
              <a:t>Configuración de ambiente de desarrollo </a:t>
            </a:r>
          </a:p>
          <a:p>
            <a:pPr lvl="1"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400" dirty="0">
                <a:solidFill>
                  <a:srgbClr val="533E7F"/>
                </a:solidFill>
                <a:latin typeface="Proxima Nova Rg"/>
                <a:sym typeface="Proxima Nova"/>
              </a:rPr>
              <a:t>Configuración para el acceso para contrucciones y publicación</a:t>
            </a:r>
          </a:p>
          <a:p>
            <a:pPr>
              <a:lnSpc>
                <a:spcPct val="100000"/>
              </a:lnSpc>
              <a:buClr>
                <a:srgbClr val="533E7F"/>
              </a:buClr>
              <a:buSzPct val="150000"/>
            </a:pPr>
            <a:r>
              <a:rPr lang="pt-BR" sz="1800" dirty="0">
                <a:solidFill>
                  <a:srgbClr val="533E7F"/>
                </a:solidFill>
                <a:highlight>
                  <a:srgbClr val="FFFF00"/>
                </a:highlight>
                <a:latin typeface="Proxima Nova Rg"/>
                <a:sym typeface="Proxima Nova"/>
              </a:rPr>
              <a:t>Stack para ejecución automatica de las pruebas automatizadas en cualquier ambiente.</a:t>
            </a:r>
          </a:p>
        </p:txBody>
      </p:sp>
      <p:pic>
        <p:nvPicPr>
          <p:cNvPr id="21" name="Shape 182">
            <a:extLst>
              <a:ext uri="{FF2B5EF4-FFF2-40B4-BE49-F238E27FC236}">
                <a16:creationId xmlns:a16="http://schemas.microsoft.com/office/drawing/2014/main" id="{8FA9AAA5-ADBB-064F-A01F-7A4F4C3573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31355" y="4012441"/>
            <a:ext cx="2960645" cy="45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2EA6D839-7C2F-4575-9623-56E947C7AEA2}"/>
              </a:ext>
            </a:extLst>
          </p:cNvPr>
          <p:cNvSpPr txBox="1"/>
          <p:nvPr/>
        </p:nvSpPr>
        <p:spPr>
          <a:xfrm>
            <a:off x="150124" y="0"/>
            <a:ext cx="11286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rgbClr val="533E7F"/>
                </a:solidFill>
                <a:highlight>
                  <a:srgbClr val="FFFF00"/>
                </a:highlight>
                <a:latin typeface="Proxima Nova Th" panose="02000506030000020004" pitchFamily="2" charset="0"/>
                <a:sym typeface="Proxima Nova"/>
              </a:rPr>
              <a:t>PRÓXIMOS PASOS PARA ADOPTAR PROCESOS LOCALES  </a:t>
            </a:r>
          </a:p>
        </p:txBody>
      </p:sp>
    </p:spTree>
    <p:extLst>
      <p:ext uri="{BB962C8B-B14F-4D97-AF65-F5344CB8AC3E}">
        <p14:creationId xmlns:p14="http://schemas.microsoft.com/office/powerpoint/2010/main" val="2190453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BC2988E-F0FB-CE4A-9BDD-C76988681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4" r="21961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DA4B1B-0F58-3549-8763-DE22EABDEC9B}"/>
              </a:ext>
            </a:extLst>
          </p:cNvPr>
          <p:cNvSpPr txBox="1">
            <a:spLocks/>
          </p:cNvSpPr>
          <p:nvPr/>
        </p:nvSpPr>
        <p:spPr>
          <a:xfrm>
            <a:off x="6019218" y="3968886"/>
            <a:ext cx="6172762" cy="28891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defPPr>
              <a:defRPr lang="en-US"/>
            </a:defPPr>
            <a:lvl1pPr marR="0" lvl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"/>
              <a:buNone/>
              <a:defRPr sz="6000" b="0" i="0" u="none" strike="noStrike" cap="none" baseline="0">
                <a:solidFill>
                  <a:srgbClr val="7030A0"/>
                </a:solidFill>
                <a:latin typeface="Proxima Nova Rg"/>
                <a:ea typeface="Proxima Nova"/>
                <a:cs typeface="Proxima Nova"/>
              </a:defRPr>
            </a:lvl1pPr>
            <a:lvl2pPr marR="0"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</a:defRPr>
            </a:lvl2pPr>
            <a:lvl3pPr marR="0"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</a:defRPr>
            </a:lvl3pPr>
            <a:lvl4pPr marR="0"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</a:defRPr>
            </a:lvl4pPr>
            <a:lvl5pPr marR="0"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</a:defRPr>
            </a:lvl5pPr>
            <a:lvl6pPr marR="0"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</a:defRPr>
            </a:lvl6pPr>
            <a:lvl7pPr marR="0"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</a:defRPr>
            </a:lvl7pPr>
            <a:lvl8pPr marR="0"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</a:defRPr>
            </a:lvl8pPr>
            <a:lvl9pPr marR="0"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</a:defRPr>
            </a:lvl9pPr>
          </a:lstStyle>
          <a:p>
            <a:pPr algn="r"/>
            <a:r>
              <a:rPr lang="en-US"/>
              <a:t>MONITOREO PROACTIVO SUPERAPP</a:t>
            </a:r>
          </a:p>
        </p:txBody>
      </p:sp>
    </p:spTree>
    <p:extLst>
      <p:ext uri="{BB962C8B-B14F-4D97-AF65-F5344CB8AC3E}">
        <p14:creationId xmlns:p14="http://schemas.microsoft.com/office/powerpoint/2010/main" val="139029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>
            <a:extLst>
              <a:ext uri="{FF2B5EF4-FFF2-40B4-BE49-F238E27FC236}">
                <a16:creationId xmlns:a16="http://schemas.microsoft.com/office/drawing/2014/main" id="{004B0A12-4D85-4381-A0F9-288A39CDC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93" y="0"/>
            <a:ext cx="5478707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75007E3-474D-4406-870A-B91E3527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008" y="0"/>
            <a:ext cx="10171573" cy="996283"/>
          </a:xfrm>
        </p:spPr>
        <p:txBody>
          <a:bodyPr/>
          <a:lstStyle/>
          <a:p>
            <a:r>
              <a:rPr lang="pt-BR"/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8B5974-8664-49AD-9A33-7A64AB590171}"/>
              </a:ext>
            </a:extLst>
          </p:cNvPr>
          <p:cNvSpPr/>
          <p:nvPr/>
        </p:nvSpPr>
        <p:spPr>
          <a:xfrm>
            <a:off x="274983" y="1135080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La </a:t>
            </a:r>
            <a:r>
              <a:rPr lang="es-ES" sz="1600" b="1" dirty="0" err="1"/>
              <a:t>Vision</a:t>
            </a:r>
            <a:r>
              <a:rPr lang="es-ES" sz="1600" b="1" dirty="0"/>
              <a:t> de </a:t>
            </a:r>
            <a:r>
              <a:rPr lang="es-ES" sz="1600" b="1" dirty="0" err="1"/>
              <a:t>DevOps</a:t>
            </a:r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Team</a:t>
            </a:r>
            <a:r>
              <a:rPr lang="es-ES" sz="1600" b="1" dirty="0"/>
              <a:t> 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Logros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1600" b="1" dirty="0"/>
              <a:t>Infraestructura QA &amp; Producción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1600" b="1" dirty="0"/>
              <a:t>IOS / Android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1600" b="1" dirty="0"/>
              <a:t>Java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1600" b="1" dirty="0" err="1"/>
              <a:t>AngularJS</a:t>
            </a:r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Ecosistema de Herramientas </a:t>
            </a:r>
            <a:r>
              <a:rPr lang="es-ES" sz="1600" b="1" dirty="0" err="1"/>
              <a:t>SuperApp</a:t>
            </a:r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Los desafíos que planteamos para el futuro de </a:t>
            </a:r>
            <a:r>
              <a:rPr lang="es-ES" sz="1600" b="1" dirty="0" err="1"/>
              <a:t>SuperApp</a:t>
            </a:r>
            <a:endParaRPr lang="es-ES" sz="1600" b="1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1600" b="1" dirty="0" err="1"/>
              <a:t>Independecia</a:t>
            </a:r>
            <a:r>
              <a:rPr lang="es-ES" sz="1600" b="1" dirty="0"/>
              <a:t> de infraestructura de Brasil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1600" b="1" dirty="0"/>
              <a:t>Monitoreo Proactivo de </a:t>
            </a:r>
            <a:r>
              <a:rPr lang="es-ES" sz="1600" b="1" dirty="0" err="1"/>
              <a:t>SuperApp</a:t>
            </a:r>
            <a:endParaRPr lang="es-ES" sz="1600" b="1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1600" b="1" dirty="0"/>
              <a:t>Pipelines de Entrega Continúa Automatizado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1600" b="1" dirty="0"/>
              <a:t>Pruebas Automatizadas en Desarrollo y QA</a:t>
            </a:r>
          </a:p>
        </p:txBody>
      </p:sp>
    </p:spTree>
    <p:extLst>
      <p:ext uri="{BB962C8B-B14F-4D97-AF65-F5344CB8AC3E}">
        <p14:creationId xmlns:p14="http://schemas.microsoft.com/office/powerpoint/2010/main" val="3551273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20C37-614A-41A3-A9CC-CE107A6C005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6646" y="2076578"/>
            <a:ext cx="8641307" cy="3791762"/>
          </a:xfrm>
        </p:spPr>
        <p:txBody>
          <a:bodyPr>
            <a:normAutofit/>
          </a:bodyPr>
          <a:lstStyle/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r>
              <a:rPr lang="pt-BR" sz="2000" err="1">
                <a:solidFill>
                  <a:srgbClr val="533E7F"/>
                </a:solidFill>
                <a:latin typeface="Proxima Nova Rg"/>
              </a:rPr>
              <a:t>Creación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indices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para organizar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los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logs.</a:t>
            </a:r>
          </a:p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r>
              <a:rPr lang="pt-BR" sz="2000" err="1">
                <a:solidFill>
                  <a:srgbClr val="533E7F"/>
                </a:solidFill>
                <a:latin typeface="Proxima Nova Rg"/>
              </a:rPr>
              <a:t>Creación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alertas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errores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Splunk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(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conjunto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con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 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el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equipo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Monitoreo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Itaú).</a:t>
            </a:r>
          </a:p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Monitoreo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Splunk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para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análisis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puntos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falla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.</a:t>
            </a:r>
          </a:p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r>
              <a:rPr lang="pt-BR" sz="2000" err="1">
                <a:solidFill>
                  <a:srgbClr val="533E7F"/>
                </a:solidFill>
                <a:latin typeface="Proxima Nova Rg"/>
              </a:rPr>
              <a:t>Administración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usuarios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y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permisos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para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Splunk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.</a:t>
            </a:r>
          </a:p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Configuración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agentes para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monitoreo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la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infraestructura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.</a:t>
            </a:r>
          </a:p>
          <a:p>
            <a:endParaRPr lang="pt-BR" sz="20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74786E-4266-7C4C-91B1-285DCB96FED3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>
                <a:solidFill>
                  <a:srgbClr val="533E7F"/>
                </a:solidFill>
                <a:latin typeface="Proxima Nova Th" panose="02000506030000020004" pitchFamily="2" charset="0"/>
                <a:sym typeface="Proxima Nova"/>
              </a:rPr>
              <a:t>NO SE PUEDE CONTROLAR LO QUE NO SE PUEDE MEDIR</a:t>
            </a:r>
          </a:p>
        </p:txBody>
      </p:sp>
      <p:pic>
        <p:nvPicPr>
          <p:cNvPr id="4" name="Shape 213">
            <a:extLst>
              <a:ext uri="{FF2B5EF4-FFF2-40B4-BE49-F238E27FC236}">
                <a16:creationId xmlns:a16="http://schemas.microsoft.com/office/drawing/2014/main" id="{81D927F8-00F8-FD47-90AA-B07D7D295C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62113" y="3066238"/>
            <a:ext cx="3129887" cy="3791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418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066416-9515-0F4B-B626-E9877406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757173"/>
            <a:ext cx="8361680" cy="4616971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E87EFE11-84CC-D341-91B0-8D7EF77D5898}"/>
              </a:ext>
            </a:extLst>
          </p:cNvPr>
          <p:cNvSpPr/>
          <p:nvPr/>
        </p:nvSpPr>
        <p:spPr>
          <a:xfrm>
            <a:off x="5943600" y="2386584"/>
            <a:ext cx="1069848" cy="1042416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B56119E-2473-494A-97D9-8499049315BA}"/>
              </a:ext>
            </a:extLst>
          </p:cNvPr>
          <p:cNvCxnSpPr>
            <a:stCxn id="4" idx="3"/>
          </p:cNvCxnSpPr>
          <p:nvPr/>
        </p:nvCxnSpPr>
        <p:spPr>
          <a:xfrm>
            <a:off x="7013448" y="2907792"/>
            <a:ext cx="2679192" cy="0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EBE1D89A-B852-3D4E-8D8A-01055AA06A82}"/>
              </a:ext>
            </a:extLst>
          </p:cNvPr>
          <p:cNvSpPr txBox="1"/>
          <p:nvPr/>
        </p:nvSpPr>
        <p:spPr>
          <a:xfrm>
            <a:off x="9769856" y="996279"/>
            <a:ext cx="2440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>
                <a:solidFill>
                  <a:srgbClr val="5249D2"/>
                </a:solidFill>
              </a:rPr>
              <a:t>Configuración de alertas basadas en catidad y tipo de errores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7FEE8488-915F-D047-8810-16419222DAEE}"/>
              </a:ext>
            </a:extLst>
          </p:cNvPr>
          <p:cNvSpPr/>
          <p:nvPr/>
        </p:nvSpPr>
        <p:spPr>
          <a:xfrm>
            <a:off x="911351" y="2218944"/>
            <a:ext cx="4439581" cy="1210056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Conector angular 12">
            <a:extLst>
              <a:ext uri="{FF2B5EF4-FFF2-40B4-BE49-F238E27FC236}">
                <a16:creationId xmlns:a16="http://schemas.microsoft.com/office/drawing/2014/main" id="{B45060D2-A689-924E-A383-CBD73698BC7A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6020223" y="-1453473"/>
            <a:ext cx="783336" cy="6561498"/>
          </a:xfrm>
          <a:prstGeom prst="bentConnector2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0E3A973-BBC4-8346-B754-90BAEAF9B2D5}"/>
              </a:ext>
            </a:extLst>
          </p:cNvPr>
          <p:cNvSpPr txBox="1"/>
          <p:nvPr/>
        </p:nvSpPr>
        <p:spPr>
          <a:xfrm>
            <a:off x="9769856" y="2369183"/>
            <a:ext cx="2440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>
                <a:solidFill>
                  <a:srgbClr val="5249D2"/>
                </a:solidFill>
              </a:rPr>
              <a:t>Peeks de uso de applicación para predecir capacidad de recursos (autoescalado)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3B02B62D-3581-0141-A521-89720518804C}"/>
              </a:ext>
            </a:extLst>
          </p:cNvPr>
          <p:cNvSpPr/>
          <p:nvPr/>
        </p:nvSpPr>
        <p:spPr>
          <a:xfrm>
            <a:off x="1726184" y="3794760"/>
            <a:ext cx="2428241" cy="1579384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Conector angular 17">
            <a:extLst>
              <a:ext uri="{FF2B5EF4-FFF2-40B4-BE49-F238E27FC236}">
                <a16:creationId xmlns:a16="http://schemas.microsoft.com/office/drawing/2014/main" id="{5A9AF1B2-ABB9-B849-A277-0B26E66F9F93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6072685" y="2241764"/>
            <a:ext cx="487576" cy="6752336"/>
          </a:xfrm>
          <a:prstGeom prst="bentConnector2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68A80C7-0532-D549-988F-1FA6E6356978}"/>
              </a:ext>
            </a:extLst>
          </p:cNvPr>
          <p:cNvSpPr txBox="1"/>
          <p:nvPr/>
        </p:nvSpPr>
        <p:spPr>
          <a:xfrm>
            <a:off x="9751568" y="5323112"/>
            <a:ext cx="2440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>
                <a:solidFill>
                  <a:srgbClr val="5249D2"/>
                </a:solidFill>
              </a:rPr>
              <a:t>Categorización de errores. No todos los errores son iguales y deben ser tratados de la manera correspondiente</a:t>
            </a: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91D3C9F5-AD08-6749-94BE-68D1F30A0646}"/>
              </a:ext>
            </a:extLst>
          </p:cNvPr>
          <p:cNvSpPr/>
          <p:nvPr/>
        </p:nvSpPr>
        <p:spPr>
          <a:xfrm>
            <a:off x="8037576" y="3823974"/>
            <a:ext cx="649224" cy="1598403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183AA4C-B983-484C-9F34-1CD279522866}"/>
              </a:ext>
            </a:extLst>
          </p:cNvPr>
          <p:cNvCxnSpPr>
            <a:cxnSpLocks/>
          </p:cNvCxnSpPr>
          <p:nvPr/>
        </p:nvCxnSpPr>
        <p:spPr>
          <a:xfrm flipV="1">
            <a:off x="8686800" y="4457962"/>
            <a:ext cx="1005840" cy="1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7900436-716E-B74C-8B89-7CB7736FA1C7}"/>
              </a:ext>
            </a:extLst>
          </p:cNvPr>
          <p:cNvSpPr txBox="1"/>
          <p:nvPr/>
        </p:nvSpPr>
        <p:spPr>
          <a:xfrm>
            <a:off x="9769856" y="3919353"/>
            <a:ext cx="2440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>
                <a:solidFill>
                  <a:srgbClr val="5249D2"/>
                </a:solidFill>
              </a:rPr>
              <a:t>¿El problema es la aplicación o el usuario? Identificación del problema por usuario usuario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29113F9-DC07-DE4A-B240-B10670A06DA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>
                <a:solidFill>
                  <a:srgbClr val="533E7F"/>
                </a:solidFill>
                <a:latin typeface="Proxima Nova Th" panose="02000506030000020004" pitchFamily="2" charset="0"/>
                <a:sym typeface="Proxima Nova"/>
              </a:rPr>
              <a:t>DASHBOARD PARA MONITOREO DE ERRORES EN LOGIN</a:t>
            </a:r>
          </a:p>
        </p:txBody>
      </p:sp>
    </p:spTree>
    <p:extLst>
      <p:ext uri="{BB962C8B-B14F-4D97-AF65-F5344CB8AC3E}">
        <p14:creationId xmlns:p14="http://schemas.microsoft.com/office/powerpoint/2010/main" val="811026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295B3F6-2110-7645-9B76-DEAAE11C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707886"/>
            <a:ext cx="8678964" cy="49705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E8A5EE2-2CA4-DD49-A26F-9103360EF9B7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>
                <a:solidFill>
                  <a:srgbClr val="533E7F"/>
                </a:solidFill>
                <a:latin typeface="Proxima Nova Th" panose="02000506030000020004" pitchFamily="2" charset="0"/>
                <a:sym typeface="Proxima Nova"/>
              </a:rPr>
              <a:t>DASHBOARD PARA MONITOREO DE ERRORES EN TRANSFER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2FAC94CC-7951-954F-B872-9E687193B590}"/>
              </a:ext>
            </a:extLst>
          </p:cNvPr>
          <p:cNvSpPr/>
          <p:nvPr/>
        </p:nvSpPr>
        <p:spPr>
          <a:xfrm>
            <a:off x="8129016" y="2386584"/>
            <a:ext cx="640080" cy="1042416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FD5FEA2-3A2B-E54A-93D1-D7069DCC8B10}"/>
              </a:ext>
            </a:extLst>
          </p:cNvPr>
          <p:cNvCxnSpPr>
            <a:stCxn id="4" idx="3"/>
          </p:cNvCxnSpPr>
          <p:nvPr/>
        </p:nvCxnSpPr>
        <p:spPr>
          <a:xfrm>
            <a:off x="8769096" y="2907792"/>
            <a:ext cx="923544" cy="0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73B0897-FE4C-1F46-BDB3-ACFCA1636D38}"/>
              </a:ext>
            </a:extLst>
          </p:cNvPr>
          <p:cNvSpPr txBox="1"/>
          <p:nvPr/>
        </p:nvSpPr>
        <p:spPr>
          <a:xfrm>
            <a:off x="9769856" y="2369183"/>
            <a:ext cx="2440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>
                <a:solidFill>
                  <a:srgbClr val="5249D2"/>
                </a:solidFill>
              </a:rPr>
              <a:t>Peeks de uso de applicación para predecir capacidad de recursos (autoescalado)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41E2CAFD-49ED-444B-8EA9-452A6E36992E}"/>
              </a:ext>
            </a:extLst>
          </p:cNvPr>
          <p:cNvSpPr/>
          <p:nvPr/>
        </p:nvSpPr>
        <p:spPr>
          <a:xfrm>
            <a:off x="5148072" y="4032504"/>
            <a:ext cx="3941102" cy="1579384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A649E5B-B30E-2C4F-8C2E-5A7AB5EDAA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089174" y="4822196"/>
            <a:ext cx="603466" cy="0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B6DAC5-BFFE-3D4B-A2E2-8651F319468A}"/>
              </a:ext>
            </a:extLst>
          </p:cNvPr>
          <p:cNvSpPr txBox="1"/>
          <p:nvPr/>
        </p:nvSpPr>
        <p:spPr>
          <a:xfrm>
            <a:off x="9692640" y="4283587"/>
            <a:ext cx="2440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>
                <a:solidFill>
                  <a:srgbClr val="5249D2"/>
                </a:solidFill>
              </a:rPr>
              <a:t>¿Por qué se repite el mismo error tantas veces? ¿Error de aplicación? ¿Error de diseño?</a:t>
            </a:r>
          </a:p>
          <a:p>
            <a:r>
              <a:rPr lang="es-CL" sz="1600">
                <a:solidFill>
                  <a:srgbClr val="5249D2"/>
                </a:solidFill>
              </a:rPr>
              <a:t>¿Algún tipo de fraude?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B604B74C-088E-274B-8A95-51CE50BAF3FB}"/>
              </a:ext>
            </a:extLst>
          </p:cNvPr>
          <p:cNvSpPr/>
          <p:nvPr/>
        </p:nvSpPr>
        <p:spPr>
          <a:xfrm>
            <a:off x="1755013" y="2302764"/>
            <a:ext cx="1676400" cy="1210056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CL" sz="1765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6" name="Conector angular 15">
            <a:extLst>
              <a:ext uri="{FF2B5EF4-FFF2-40B4-BE49-F238E27FC236}">
                <a16:creationId xmlns:a16="http://schemas.microsoft.com/office/drawing/2014/main" id="{9B81E1E0-FEE4-D04A-B6CF-BDA3A41010EB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846509" y="-1543368"/>
            <a:ext cx="592836" cy="7099429"/>
          </a:xfrm>
          <a:prstGeom prst="bentConnector2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121DF46-14BC-C448-95EF-D242C02AF0E2}"/>
              </a:ext>
            </a:extLst>
          </p:cNvPr>
          <p:cNvSpPr txBox="1"/>
          <p:nvPr/>
        </p:nvSpPr>
        <p:spPr>
          <a:xfrm>
            <a:off x="9769856" y="1171319"/>
            <a:ext cx="2440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>
                <a:solidFill>
                  <a:srgbClr val="5249D2"/>
                </a:solidFill>
              </a:rPr>
              <a:t>Diferenciación de errores de aplicación con errores funcionales</a:t>
            </a:r>
          </a:p>
        </p:txBody>
      </p:sp>
    </p:spTree>
    <p:extLst>
      <p:ext uri="{BB962C8B-B14F-4D97-AF65-F5344CB8AC3E}">
        <p14:creationId xmlns:p14="http://schemas.microsoft.com/office/powerpoint/2010/main" val="319371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A873C2-704C-0941-A967-176C27698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5" r="-2" b="32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011ABD-D603-C94F-AE90-6A3281CE2152}"/>
              </a:ext>
            </a:extLst>
          </p:cNvPr>
          <p:cNvSpPr txBox="1">
            <a:spLocks/>
          </p:cNvSpPr>
          <p:nvPr/>
        </p:nvSpPr>
        <p:spPr>
          <a:xfrm>
            <a:off x="6019198" y="3968886"/>
            <a:ext cx="6172782" cy="28891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"/>
              <a:buNone/>
              <a:defRPr sz="4000" b="0" i="0" u="none" strike="noStrike" kern="1200" cap="none" baseline="0">
                <a:solidFill>
                  <a:srgbClr val="FFFFFF"/>
                </a:solidFill>
                <a:latin typeface="Proxima Nova Th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rgbClr val="7030A0"/>
                </a:solidFill>
                <a:latin typeface="+mn-lt"/>
                <a:ea typeface="+mj-ea"/>
                <a:cs typeface="+mj-cs"/>
              </a:rPr>
              <a:t>PIPELINES DE ENTREGA CONTINUA AUTOMATIZADOS</a:t>
            </a:r>
          </a:p>
        </p:txBody>
      </p:sp>
    </p:spTree>
    <p:extLst>
      <p:ext uri="{BB962C8B-B14F-4D97-AF65-F5344CB8AC3E}">
        <p14:creationId xmlns:p14="http://schemas.microsoft.com/office/powerpoint/2010/main" val="3303325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20C37-614A-41A3-A9CC-CE107A6C0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1205" y="709243"/>
            <a:ext cx="7442504" cy="5439513"/>
          </a:xfrm>
        </p:spPr>
        <p:txBody>
          <a:bodyPr>
            <a:normAutofit/>
          </a:bodyPr>
          <a:lstStyle/>
          <a:p>
            <a:r>
              <a:rPr lang="pt-BR" sz="1800" dirty="0"/>
              <a:t>Configurar jobs de deploy en jenkins para los distintos modulos en todos los entornos.</a:t>
            </a:r>
          </a:p>
          <a:p>
            <a:r>
              <a:rPr lang="pt-BR" sz="1800" dirty="0"/>
              <a:t>Tener pocesos de despliegue automatizados (seguridad y eficacia).</a:t>
            </a:r>
          </a:p>
          <a:p>
            <a:r>
              <a:rPr lang="pt-BR" sz="1800" dirty="0"/>
              <a:t>Tener estrategia de disponibilidad de versiones de forma automatizada (Blue/Green Deployment).</a:t>
            </a:r>
          </a:p>
          <a:p>
            <a:r>
              <a:rPr lang="pt-BR" sz="1800" dirty="0"/>
              <a:t>Generar reporte de instalaciones: que se instala, donde se instala.</a:t>
            </a:r>
          </a:p>
          <a:p>
            <a:r>
              <a:rPr lang="pt-BR" sz="1800" dirty="0"/>
              <a:t>Generación automatica del manual de instalación y rollback.</a:t>
            </a:r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72325506-8440-374C-A30B-2F469C4DBC73}"/>
              </a:ext>
            </a:extLst>
          </p:cNvPr>
          <p:cNvGrpSpPr/>
          <p:nvPr/>
        </p:nvGrpSpPr>
        <p:grpSpPr>
          <a:xfrm>
            <a:off x="449014" y="272955"/>
            <a:ext cx="4129479" cy="6293089"/>
            <a:chOff x="449015" y="1189813"/>
            <a:chExt cx="3643494" cy="53762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6FFB7E-BCC4-6347-AFF6-A77DE36B64B7}"/>
                </a:ext>
              </a:extLst>
            </p:cNvPr>
            <p:cNvSpPr/>
            <p:nvPr/>
          </p:nvSpPr>
          <p:spPr bwMode="auto">
            <a:xfrm>
              <a:off x="449015" y="1189813"/>
              <a:ext cx="3643494" cy="537623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rPr>
                <a:t>Implementación</a:t>
              </a:r>
              <a:r>
                <a: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rPr>
                <a:t>producción</a:t>
              </a: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91188882-696C-7B42-A09A-AC97C708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8" y="3956552"/>
              <a:ext cx="3523663" cy="2530090"/>
            </a:xfrm>
            <a:prstGeom prst="rect">
              <a:avLst/>
            </a:prstGeom>
          </p:spPr>
        </p:pic>
        <p:sp>
          <p:nvSpPr>
            <p:cNvPr id="9" name="Production B">
              <a:extLst>
                <a:ext uri="{FF2B5EF4-FFF2-40B4-BE49-F238E27FC236}">
                  <a16:creationId xmlns:a16="http://schemas.microsoft.com/office/drawing/2014/main" id="{E9B4F9E6-954E-584E-AD18-E1F7E37F96E7}"/>
                </a:ext>
              </a:extLst>
            </p:cNvPr>
            <p:cNvSpPr/>
            <p:nvPr/>
          </p:nvSpPr>
          <p:spPr bwMode="auto">
            <a:xfrm>
              <a:off x="630258" y="1804764"/>
              <a:ext cx="1554073" cy="1008071"/>
            </a:xfrm>
            <a:prstGeom prst="roundRect">
              <a:avLst>
                <a:gd name="adj" fmla="val 5175"/>
              </a:avLst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>
                <a:lnSpc>
                  <a:spcPct val="90000"/>
                </a:lnSpc>
              </a:pPr>
              <a:r>
                <a:rPr lang="en-US" sz="1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PRODUCCION A</a:t>
              </a:r>
            </a:p>
          </p:txBody>
        </p:sp>
        <p:sp>
          <p:nvSpPr>
            <p:cNvPr id="10" name="APP 2">
              <a:extLst>
                <a:ext uri="{FF2B5EF4-FFF2-40B4-BE49-F238E27FC236}">
                  <a16:creationId xmlns:a16="http://schemas.microsoft.com/office/drawing/2014/main" id="{A08B5934-2EEE-644D-B2CB-4C6F0A00D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598" y="2213951"/>
              <a:ext cx="519392" cy="520604"/>
            </a:xfrm>
            <a:custGeom>
              <a:avLst/>
              <a:gdLst>
                <a:gd name="T0" fmla="*/ 364 w 371"/>
                <a:gd name="T1" fmla="*/ 103 h 383"/>
                <a:gd name="T2" fmla="*/ 216 w 371"/>
                <a:gd name="T3" fmla="*/ 3 h 383"/>
                <a:gd name="T4" fmla="*/ 203 w 371"/>
                <a:gd name="T5" fmla="*/ 1 h 383"/>
                <a:gd name="T6" fmla="*/ 13 w 371"/>
                <a:gd name="T7" fmla="*/ 50 h 383"/>
                <a:gd name="T8" fmla="*/ 0 w 371"/>
                <a:gd name="T9" fmla="*/ 66 h 383"/>
                <a:gd name="T10" fmla="*/ 0 w 371"/>
                <a:gd name="T11" fmla="*/ 243 h 383"/>
                <a:gd name="T12" fmla="*/ 5 w 371"/>
                <a:gd name="T13" fmla="*/ 255 h 383"/>
                <a:gd name="T14" fmla="*/ 125 w 371"/>
                <a:gd name="T15" fmla="*/ 379 h 383"/>
                <a:gd name="T16" fmla="*/ 137 w 371"/>
                <a:gd name="T17" fmla="*/ 383 h 383"/>
                <a:gd name="T18" fmla="*/ 142 w 371"/>
                <a:gd name="T19" fmla="*/ 383 h 383"/>
                <a:gd name="T20" fmla="*/ 351 w 371"/>
                <a:gd name="T21" fmla="*/ 310 h 383"/>
                <a:gd name="T22" fmla="*/ 362 w 371"/>
                <a:gd name="T23" fmla="*/ 296 h 383"/>
                <a:gd name="T24" fmla="*/ 371 w 371"/>
                <a:gd name="T25" fmla="*/ 117 h 383"/>
                <a:gd name="T26" fmla="*/ 364 w 371"/>
                <a:gd name="T27" fmla="*/ 103 h 383"/>
                <a:gd name="T28" fmla="*/ 204 w 371"/>
                <a:gd name="T29" fmla="*/ 34 h 383"/>
                <a:gd name="T30" fmla="*/ 321 w 371"/>
                <a:gd name="T31" fmla="*/ 113 h 383"/>
                <a:gd name="T32" fmla="*/ 251 w 371"/>
                <a:gd name="T33" fmla="*/ 134 h 383"/>
                <a:gd name="T34" fmla="*/ 139 w 371"/>
                <a:gd name="T35" fmla="*/ 51 h 383"/>
                <a:gd name="T36" fmla="*/ 204 w 371"/>
                <a:gd name="T37" fmla="*/ 34 h 383"/>
                <a:gd name="T38" fmla="*/ 143 w 371"/>
                <a:gd name="T39" fmla="*/ 167 h 383"/>
                <a:gd name="T40" fmla="*/ 42 w 371"/>
                <a:gd name="T41" fmla="*/ 76 h 383"/>
                <a:gd name="T42" fmla="*/ 113 w 371"/>
                <a:gd name="T43" fmla="*/ 58 h 383"/>
                <a:gd name="T44" fmla="*/ 225 w 371"/>
                <a:gd name="T45" fmla="*/ 142 h 383"/>
                <a:gd name="T46" fmla="*/ 143 w 371"/>
                <a:gd name="T47" fmla="*/ 167 h 383"/>
                <a:gd name="T48" fmla="*/ 33 w 371"/>
                <a:gd name="T49" fmla="*/ 237 h 383"/>
                <a:gd name="T50" fmla="*/ 33 w 371"/>
                <a:gd name="T51" fmla="*/ 96 h 383"/>
                <a:gd name="T52" fmla="*/ 130 w 371"/>
                <a:gd name="T53" fmla="*/ 184 h 383"/>
                <a:gd name="T54" fmla="*/ 130 w 371"/>
                <a:gd name="T55" fmla="*/ 338 h 383"/>
                <a:gd name="T56" fmla="*/ 33 w 371"/>
                <a:gd name="T57" fmla="*/ 237 h 383"/>
                <a:gd name="T58" fmla="*/ 152 w 371"/>
                <a:gd name="T59" fmla="*/ 345 h 383"/>
                <a:gd name="T60" fmla="*/ 152 w 371"/>
                <a:gd name="T61" fmla="*/ 187 h 383"/>
                <a:gd name="T62" fmla="*/ 338 w 371"/>
                <a:gd name="T63" fmla="*/ 130 h 383"/>
                <a:gd name="T64" fmla="*/ 330 w 371"/>
                <a:gd name="T65" fmla="*/ 283 h 383"/>
                <a:gd name="T66" fmla="*/ 152 w 371"/>
                <a:gd name="T67" fmla="*/ 34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1" h="383">
                  <a:moveTo>
                    <a:pt x="364" y="103"/>
                  </a:moveTo>
                  <a:cubicBezTo>
                    <a:pt x="216" y="3"/>
                    <a:pt x="216" y="3"/>
                    <a:pt x="216" y="3"/>
                  </a:cubicBezTo>
                  <a:cubicBezTo>
                    <a:pt x="213" y="1"/>
                    <a:pt x="208" y="0"/>
                    <a:pt x="203" y="1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5" y="52"/>
                    <a:pt x="0" y="58"/>
                    <a:pt x="0" y="6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48"/>
                    <a:pt x="2" y="252"/>
                    <a:pt x="5" y="255"/>
                  </a:cubicBezTo>
                  <a:cubicBezTo>
                    <a:pt x="125" y="379"/>
                    <a:pt x="125" y="379"/>
                    <a:pt x="125" y="379"/>
                  </a:cubicBezTo>
                  <a:cubicBezTo>
                    <a:pt x="128" y="382"/>
                    <a:pt x="132" y="383"/>
                    <a:pt x="137" y="383"/>
                  </a:cubicBezTo>
                  <a:cubicBezTo>
                    <a:pt x="138" y="383"/>
                    <a:pt x="140" y="383"/>
                    <a:pt x="142" y="383"/>
                  </a:cubicBezTo>
                  <a:cubicBezTo>
                    <a:pt x="351" y="310"/>
                    <a:pt x="351" y="310"/>
                    <a:pt x="351" y="310"/>
                  </a:cubicBezTo>
                  <a:cubicBezTo>
                    <a:pt x="357" y="308"/>
                    <a:pt x="362" y="302"/>
                    <a:pt x="362" y="296"/>
                  </a:cubicBezTo>
                  <a:cubicBezTo>
                    <a:pt x="371" y="117"/>
                    <a:pt x="371" y="117"/>
                    <a:pt x="371" y="117"/>
                  </a:cubicBezTo>
                  <a:cubicBezTo>
                    <a:pt x="371" y="112"/>
                    <a:pt x="369" y="106"/>
                    <a:pt x="364" y="103"/>
                  </a:cubicBezTo>
                  <a:close/>
                  <a:moveTo>
                    <a:pt x="204" y="34"/>
                  </a:moveTo>
                  <a:cubicBezTo>
                    <a:pt x="321" y="113"/>
                    <a:pt x="321" y="113"/>
                    <a:pt x="321" y="113"/>
                  </a:cubicBezTo>
                  <a:cubicBezTo>
                    <a:pt x="251" y="134"/>
                    <a:pt x="251" y="134"/>
                    <a:pt x="251" y="134"/>
                  </a:cubicBezTo>
                  <a:cubicBezTo>
                    <a:pt x="139" y="51"/>
                    <a:pt x="139" y="51"/>
                    <a:pt x="139" y="51"/>
                  </a:cubicBezTo>
                  <a:lnTo>
                    <a:pt x="204" y="34"/>
                  </a:lnTo>
                  <a:close/>
                  <a:moveTo>
                    <a:pt x="143" y="167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225" y="142"/>
                    <a:pt x="225" y="142"/>
                    <a:pt x="225" y="142"/>
                  </a:cubicBezTo>
                  <a:lnTo>
                    <a:pt x="143" y="167"/>
                  </a:lnTo>
                  <a:close/>
                  <a:moveTo>
                    <a:pt x="33" y="237"/>
                  </a:moveTo>
                  <a:cubicBezTo>
                    <a:pt x="33" y="96"/>
                    <a:pt x="33" y="96"/>
                    <a:pt x="33" y="96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338"/>
                    <a:pt x="130" y="338"/>
                    <a:pt x="130" y="338"/>
                  </a:cubicBezTo>
                  <a:lnTo>
                    <a:pt x="33" y="237"/>
                  </a:lnTo>
                  <a:close/>
                  <a:moveTo>
                    <a:pt x="152" y="345"/>
                  </a:moveTo>
                  <a:cubicBezTo>
                    <a:pt x="152" y="187"/>
                    <a:pt x="152" y="187"/>
                    <a:pt x="152" y="187"/>
                  </a:cubicBezTo>
                  <a:cubicBezTo>
                    <a:pt x="338" y="130"/>
                    <a:pt x="338" y="130"/>
                    <a:pt x="338" y="130"/>
                  </a:cubicBezTo>
                  <a:cubicBezTo>
                    <a:pt x="330" y="283"/>
                    <a:pt x="330" y="283"/>
                    <a:pt x="330" y="283"/>
                  </a:cubicBezTo>
                  <a:lnTo>
                    <a:pt x="152" y="3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5830"/>
              <a:endParaRPr lang="en-US" sz="1667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" name="Production B">
              <a:extLst>
                <a:ext uri="{FF2B5EF4-FFF2-40B4-BE49-F238E27FC236}">
                  <a16:creationId xmlns:a16="http://schemas.microsoft.com/office/drawing/2014/main" id="{E0435CB8-66A2-464D-850C-7C9DC5664B9B}"/>
                </a:ext>
              </a:extLst>
            </p:cNvPr>
            <p:cNvSpPr/>
            <p:nvPr/>
          </p:nvSpPr>
          <p:spPr bwMode="auto">
            <a:xfrm>
              <a:off x="2354814" y="1804683"/>
              <a:ext cx="1554073" cy="1008071"/>
            </a:xfrm>
            <a:prstGeom prst="roundRect">
              <a:avLst>
                <a:gd name="adj" fmla="val 5175"/>
              </a:avLst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>
                <a:lnSpc>
                  <a:spcPct val="90000"/>
                </a:lnSpc>
              </a:pPr>
              <a:r>
                <a:rPr lang="en-US" sz="1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PRODUCCION B</a:t>
              </a:r>
            </a:p>
          </p:txBody>
        </p:sp>
        <p:sp>
          <p:nvSpPr>
            <p:cNvPr id="12" name="APP 2">
              <a:extLst>
                <a:ext uri="{FF2B5EF4-FFF2-40B4-BE49-F238E27FC236}">
                  <a16:creationId xmlns:a16="http://schemas.microsoft.com/office/drawing/2014/main" id="{29DCED5B-30CB-6A40-AA9B-C5C200950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2154" y="2213872"/>
              <a:ext cx="519392" cy="520604"/>
            </a:xfrm>
            <a:custGeom>
              <a:avLst/>
              <a:gdLst>
                <a:gd name="T0" fmla="*/ 364 w 371"/>
                <a:gd name="T1" fmla="*/ 103 h 383"/>
                <a:gd name="T2" fmla="*/ 216 w 371"/>
                <a:gd name="T3" fmla="*/ 3 h 383"/>
                <a:gd name="T4" fmla="*/ 203 w 371"/>
                <a:gd name="T5" fmla="*/ 1 h 383"/>
                <a:gd name="T6" fmla="*/ 13 w 371"/>
                <a:gd name="T7" fmla="*/ 50 h 383"/>
                <a:gd name="T8" fmla="*/ 0 w 371"/>
                <a:gd name="T9" fmla="*/ 66 h 383"/>
                <a:gd name="T10" fmla="*/ 0 w 371"/>
                <a:gd name="T11" fmla="*/ 243 h 383"/>
                <a:gd name="T12" fmla="*/ 5 w 371"/>
                <a:gd name="T13" fmla="*/ 255 h 383"/>
                <a:gd name="T14" fmla="*/ 125 w 371"/>
                <a:gd name="T15" fmla="*/ 379 h 383"/>
                <a:gd name="T16" fmla="*/ 137 w 371"/>
                <a:gd name="T17" fmla="*/ 383 h 383"/>
                <a:gd name="T18" fmla="*/ 142 w 371"/>
                <a:gd name="T19" fmla="*/ 383 h 383"/>
                <a:gd name="T20" fmla="*/ 351 w 371"/>
                <a:gd name="T21" fmla="*/ 310 h 383"/>
                <a:gd name="T22" fmla="*/ 362 w 371"/>
                <a:gd name="T23" fmla="*/ 296 h 383"/>
                <a:gd name="T24" fmla="*/ 371 w 371"/>
                <a:gd name="T25" fmla="*/ 117 h 383"/>
                <a:gd name="T26" fmla="*/ 364 w 371"/>
                <a:gd name="T27" fmla="*/ 103 h 383"/>
                <a:gd name="T28" fmla="*/ 204 w 371"/>
                <a:gd name="T29" fmla="*/ 34 h 383"/>
                <a:gd name="T30" fmla="*/ 321 w 371"/>
                <a:gd name="T31" fmla="*/ 113 h 383"/>
                <a:gd name="T32" fmla="*/ 251 w 371"/>
                <a:gd name="T33" fmla="*/ 134 h 383"/>
                <a:gd name="T34" fmla="*/ 139 w 371"/>
                <a:gd name="T35" fmla="*/ 51 h 383"/>
                <a:gd name="T36" fmla="*/ 204 w 371"/>
                <a:gd name="T37" fmla="*/ 34 h 383"/>
                <a:gd name="T38" fmla="*/ 143 w 371"/>
                <a:gd name="T39" fmla="*/ 167 h 383"/>
                <a:gd name="T40" fmla="*/ 42 w 371"/>
                <a:gd name="T41" fmla="*/ 76 h 383"/>
                <a:gd name="T42" fmla="*/ 113 w 371"/>
                <a:gd name="T43" fmla="*/ 58 h 383"/>
                <a:gd name="T44" fmla="*/ 225 w 371"/>
                <a:gd name="T45" fmla="*/ 142 h 383"/>
                <a:gd name="T46" fmla="*/ 143 w 371"/>
                <a:gd name="T47" fmla="*/ 167 h 383"/>
                <a:gd name="T48" fmla="*/ 33 w 371"/>
                <a:gd name="T49" fmla="*/ 237 h 383"/>
                <a:gd name="T50" fmla="*/ 33 w 371"/>
                <a:gd name="T51" fmla="*/ 96 h 383"/>
                <a:gd name="T52" fmla="*/ 130 w 371"/>
                <a:gd name="T53" fmla="*/ 184 h 383"/>
                <a:gd name="T54" fmla="*/ 130 w 371"/>
                <a:gd name="T55" fmla="*/ 338 h 383"/>
                <a:gd name="T56" fmla="*/ 33 w 371"/>
                <a:gd name="T57" fmla="*/ 237 h 383"/>
                <a:gd name="T58" fmla="*/ 152 w 371"/>
                <a:gd name="T59" fmla="*/ 345 h 383"/>
                <a:gd name="T60" fmla="*/ 152 w 371"/>
                <a:gd name="T61" fmla="*/ 187 h 383"/>
                <a:gd name="T62" fmla="*/ 338 w 371"/>
                <a:gd name="T63" fmla="*/ 130 h 383"/>
                <a:gd name="T64" fmla="*/ 330 w 371"/>
                <a:gd name="T65" fmla="*/ 283 h 383"/>
                <a:gd name="T66" fmla="*/ 152 w 371"/>
                <a:gd name="T67" fmla="*/ 34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1" h="383">
                  <a:moveTo>
                    <a:pt x="364" y="103"/>
                  </a:moveTo>
                  <a:cubicBezTo>
                    <a:pt x="216" y="3"/>
                    <a:pt x="216" y="3"/>
                    <a:pt x="216" y="3"/>
                  </a:cubicBezTo>
                  <a:cubicBezTo>
                    <a:pt x="213" y="1"/>
                    <a:pt x="208" y="0"/>
                    <a:pt x="203" y="1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5" y="52"/>
                    <a:pt x="0" y="58"/>
                    <a:pt x="0" y="6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48"/>
                    <a:pt x="2" y="252"/>
                    <a:pt x="5" y="255"/>
                  </a:cubicBezTo>
                  <a:cubicBezTo>
                    <a:pt x="125" y="379"/>
                    <a:pt x="125" y="379"/>
                    <a:pt x="125" y="379"/>
                  </a:cubicBezTo>
                  <a:cubicBezTo>
                    <a:pt x="128" y="382"/>
                    <a:pt x="132" y="383"/>
                    <a:pt x="137" y="383"/>
                  </a:cubicBezTo>
                  <a:cubicBezTo>
                    <a:pt x="138" y="383"/>
                    <a:pt x="140" y="383"/>
                    <a:pt x="142" y="383"/>
                  </a:cubicBezTo>
                  <a:cubicBezTo>
                    <a:pt x="351" y="310"/>
                    <a:pt x="351" y="310"/>
                    <a:pt x="351" y="310"/>
                  </a:cubicBezTo>
                  <a:cubicBezTo>
                    <a:pt x="357" y="308"/>
                    <a:pt x="362" y="302"/>
                    <a:pt x="362" y="296"/>
                  </a:cubicBezTo>
                  <a:cubicBezTo>
                    <a:pt x="371" y="117"/>
                    <a:pt x="371" y="117"/>
                    <a:pt x="371" y="117"/>
                  </a:cubicBezTo>
                  <a:cubicBezTo>
                    <a:pt x="371" y="112"/>
                    <a:pt x="369" y="106"/>
                    <a:pt x="364" y="103"/>
                  </a:cubicBezTo>
                  <a:close/>
                  <a:moveTo>
                    <a:pt x="204" y="34"/>
                  </a:moveTo>
                  <a:cubicBezTo>
                    <a:pt x="321" y="113"/>
                    <a:pt x="321" y="113"/>
                    <a:pt x="321" y="113"/>
                  </a:cubicBezTo>
                  <a:cubicBezTo>
                    <a:pt x="251" y="134"/>
                    <a:pt x="251" y="134"/>
                    <a:pt x="251" y="134"/>
                  </a:cubicBezTo>
                  <a:cubicBezTo>
                    <a:pt x="139" y="51"/>
                    <a:pt x="139" y="51"/>
                    <a:pt x="139" y="51"/>
                  </a:cubicBezTo>
                  <a:lnTo>
                    <a:pt x="204" y="34"/>
                  </a:lnTo>
                  <a:close/>
                  <a:moveTo>
                    <a:pt x="143" y="167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225" y="142"/>
                    <a:pt x="225" y="142"/>
                    <a:pt x="225" y="142"/>
                  </a:cubicBezTo>
                  <a:lnTo>
                    <a:pt x="143" y="167"/>
                  </a:lnTo>
                  <a:close/>
                  <a:moveTo>
                    <a:pt x="33" y="237"/>
                  </a:moveTo>
                  <a:cubicBezTo>
                    <a:pt x="33" y="96"/>
                    <a:pt x="33" y="96"/>
                    <a:pt x="33" y="96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338"/>
                    <a:pt x="130" y="338"/>
                    <a:pt x="130" y="338"/>
                  </a:cubicBezTo>
                  <a:lnTo>
                    <a:pt x="33" y="237"/>
                  </a:lnTo>
                  <a:close/>
                  <a:moveTo>
                    <a:pt x="152" y="345"/>
                  </a:moveTo>
                  <a:cubicBezTo>
                    <a:pt x="152" y="187"/>
                    <a:pt x="152" y="187"/>
                    <a:pt x="152" y="187"/>
                  </a:cubicBezTo>
                  <a:cubicBezTo>
                    <a:pt x="338" y="130"/>
                    <a:pt x="338" y="130"/>
                    <a:pt x="338" y="130"/>
                  </a:cubicBezTo>
                  <a:cubicBezTo>
                    <a:pt x="330" y="283"/>
                    <a:pt x="330" y="283"/>
                    <a:pt x="330" y="283"/>
                  </a:cubicBezTo>
                  <a:lnTo>
                    <a:pt x="152" y="3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5830"/>
              <a:endParaRPr lang="en-US" sz="1667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13" name="Straight Connector 47">
              <a:extLst>
                <a:ext uri="{FF2B5EF4-FFF2-40B4-BE49-F238E27FC236}">
                  <a16:creationId xmlns:a16="http://schemas.microsoft.com/office/drawing/2014/main" id="{68540744-5F34-7A4E-9CD5-4BCEDB31C0CF}"/>
                </a:ext>
              </a:extLst>
            </p:cNvPr>
            <p:cNvCxnSpPr/>
            <p:nvPr/>
          </p:nvCxnSpPr>
          <p:spPr>
            <a:xfrm flipH="1" flipV="1">
              <a:off x="1513861" y="2945952"/>
              <a:ext cx="639393" cy="171079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50">
              <a:extLst>
                <a:ext uri="{FF2B5EF4-FFF2-40B4-BE49-F238E27FC236}">
                  <a16:creationId xmlns:a16="http://schemas.microsoft.com/office/drawing/2014/main" id="{50E96000-5042-DA44-A553-10339BD97695}"/>
                </a:ext>
              </a:extLst>
            </p:cNvPr>
            <p:cNvCxnSpPr/>
            <p:nvPr/>
          </p:nvCxnSpPr>
          <p:spPr>
            <a:xfrm flipV="1">
              <a:off x="2202321" y="2945952"/>
              <a:ext cx="782276" cy="171079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49">
              <a:extLst>
                <a:ext uri="{FF2B5EF4-FFF2-40B4-BE49-F238E27FC236}">
                  <a16:creationId xmlns:a16="http://schemas.microsoft.com/office/drawing/2014/main" id="{9D4A1BD8-A58D-0E42-B6A1-A77D8F86B6AD}"/>
                </a:ext>
              </a:extLst>
            </p:cNvPr>
            <p:cNvGrpSpPr/>
            <p:nvPr/>
          </p:nvGrpSpPr>
          <p:grpSpPr>
            <a:xfrm>
              <a:off x="641931" y="2582011"/>
              <a:ext cx="596899" cy="631129"/>
              <a:chOff x="8968422" y="1945240"/>
              <a:chExt cx="972643" cy="1028418"/>
            </a:xfrm>
          </p:grpSpPr>
          <p:grpSp>
            <p:nvGrpSpPr>
              <p:cNvPr id="27" name="Group 71">
                <a:extLst>
                  <a:ext uri="{FF2B5EF4-FFF2-40B4-BE49-F238E27FC236}">
                    <a16:creationId xmlns:a16="http://schemas.microsoft.com/office/drawing/2014/main" id="{291E5E82-4615-B541-B1CA-654B1CA2F37E}"/>
                  </a:ext>
                </a:extLst>
              </p:cNvPr>
              <p:cNvGrpSpPr/>
              <p:nvPr/>
            </p:nvGrpSpPr>
            <p:grpSpPr>
              <a:xfrm>
                <a:off x="8968422" y="2142549"/>
                <a:ext cx="318232" cy="696492"/>
                <a:chOff x="9458597" y="2993206"/>
                <a:chExt cx="291678" cy="638376"/>
              </a:xfrm>
            </p:grpSpPr>
            <p:sp>
              <p:nvSpPr>
                <p:cNvPr id="33" name="Oval 77">
                  <a:extLst>
                    <a:ext uri="{FF2B5EF4-FFF2-40B4-BE49-F238E27FC236}">
                      <a16:creationId xmlns:a16="http://schemas.microsoft.com/office/drawing/2014/main" id="{0F09EA7B-8D78-344F-91A5-DF9FF0FFEA99}"/>
                    </a:ext>
                  </a:extLst>
                </p:cNvPr>
                <p:cNvSpPr/>
                <p:nvPr/>
              </p:nvSpPr>
              <p:spPr bwMode="auto">
                <a:xfrm>
                  <a:off x="9497057" y="2993206"/>
                  <a:ext cx="195809" cy="195809"/>
                </a:xfrm>
                <a:prstGeom prst="ellipse">
                  <a:avLst/>
                </a:prstGeom>
                <a:solidFill>
                  <a:srgbClr val="969696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" name="Freeform 78">
                  <a:extLst>
                    <a:ext uri="{FF2B5EF4-FFF2-40B4-BE49-F238E27FC236}">
                      <a16:creationId xmlns:a16="http://schemas.microsoft.com/office/drawing/2014/main" id="{AE0B0178-3526-1142-87E3-AD3EA3D005F3}"/>
                    </a:ext>
                  </a:extLst>
                </p:cNvPr>
                <p:cNvSpPr/>
                <p:nvPr/>
              </p:nvSpPr>
              <p:spPr bwMode="auto">
                <a:xfrm>
                  <a:off x="9458597" y="3218596"/>
                  <a:ext cx="291678" cy="412986"/>
                </a:xfrm>
                <a:custGeom>
                  <a:avLst/>
                  <a:gdLst>
                    <a:gd name="connsiteX0" fmla="*/ 145839 w 291678"/>
                    <a:gd name="connsiteY0" fmla="*/ 0 h 412986"/>
                    <a:gd name="connsiteX1" fmla="*/ 291678 w 291678"/>
                    <a:gd name="connsiteY1" fmla="*/ 145839 h 412986"/>
                    <a:gd name="connsiteX2" fmla="*/ 291678 w 291678"/>
                    <a:gd name="connsiteY2" fmla="*/ 412986 h 412986"/>
                    <a:gd name="connsiteX3" fmla="*/ 0 w 291678"/>
                    <a:gd name="connsiteY3" fmla="*/ 412986 h 412986"/>
                    <a:gd name="connsiteX4" fmla="*/ 0 w 291678"/>
                    <a:gd name="connsiteY4" fmla="*/ 145839 h 412986"/>
                    <a:gd name="connsiteX5" fmla="*/ 145839 w 291678"/>
                    <a:gd name="connsiteY5" fmla="*/ 0 h 41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678" h="412986">
                      <a:moveTo>
                        <a:pt x="145839" y="0"/>
                      </a:moveTo>
                      <a:cubicBezTo>
                        <a:pt x="226384" y="0"/>
                        <a:pt x="291678" y="65294"/>
                        <a:pt x="291678" y="145839"/>
                      </a:cubicBezTo>
                      <a:lnTo>
                        <a:pt x="291678" y="412986"/>
                      </a:lnTo>
                      <a:lnTo>
                        <a:pt x="0" y="412986"/>
                      </a:lnTo>
                      <a:lnTo>
                        <a:pt x="0" y="145839"/>
                      </a:lnTo>
                      <a:cubicBezTo>
                        <a:pt x="0" y="65294"/>
                        <a:pt x="65294" y="0"/>
                        <a:pt x="145839" y="0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8" name="Group 72">
                <a:extLst>
                  <a:ext uri="{FF2B5EF4-FFF2-40B4-BE49-F238E27FC236}">
                    <a16:creationId xmlns:a16="http://schemas.microsoft.com/office/drawing/2014/main" id="{78923B3C-67FB-5C44-A193-507BB477B7AD}"/>
                  </a:ext>
                </a:extLst>
              </p:cNvPr>
              <p:cNvGrpSpPr/>
              <p:nvPr/>
            </p:nvGrpSpPr>
            <p:grpSpPr>
              <a:xfrm>
                <a:off x="9622833" y="2142549"/>
                <a:ext cx="318232" cy="696492"/>
                <a:chOff x="9458597" y="2993206"/>
                <a:chExt cx="291678" cy="638376"/>
              </a:xfrm>
            </p:grpSpPr>
            <p:sp>
              <p:nvSpPr>
                <p:cNvPr id="31" name="Oval 75">
                  <a:extLst>
                    <a:ext uri="{FF2B5EF4-FFF2-40B4-BE49-F238E27FC236}">
                      <a16:creationId xmlns:a16="http://schemas.microsoft.com/office/drawing/2014/main" id="{5FF257DF-0954-AD43-8704-90FBFFA5E20C}"/>
                    </a:ext>
                  </a:extLst>
                </p:cNvPr>
                <p:cNvSpPr/>
                <p:nvPr/>
              </p:nvSpPr>
              <p:spPr bwMode="auto">
                <a:xfrm>
                  <a:off x="9497057" y="2993206"/>
                  <a:ext cx="195809" cy="195809"/>
                </a:xfrm>
                <a:prstGeom prst="ellipse">
                  <a:avLst/>
                </a:prstGeom>
                <a:solidFill>
                  <a:srgbClr val="969696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Freeform 76">
                  <a:extLst>
                    <a:ext uri="{FF2B5EF4-FFF2-40B4-BE49-F238E27FC236}">
                      <a16:creationId xmlns:a16="http://schemas.microsoft.com/office/drawing/2014/main" id="{ECD8A449-8869-2442-9A54-DFD6B68B809F}"/>
                    </a:ext>
                  </a:extLst>
                </p:cNvPr>
                <p:cNvSpPr/>
                <p:nvPr/>
              </p:nvSpPr>
              <p:spPr bwMode="auto">
                <a:xfrm>
                  <a:off x="9458597" y="3218596"/>
                  <a:ext cx="291678" cy="412986"/>
                </a:xfrm>
                <a:custGeom>
                  <a:avLst/>
                  <a:gdLst>
                    <a:gd name="connsiteX0" fmla="*/ 145839 w 291678"/>
                    <a:gd name="connsiteY0" fmla="*/ 0 h 412986"/>
                    <a:gd name="connsiteX1" fmla="*/ 291678 w 291678"/>
                    <a:gd name="connsiteY1" fmla="*/ 145839 h 412986"/>
                    <a:gd name="connsiteX2" fmla="*/ 291678 w 291678"/>
                    <a:gd name="connsiteY2" fmla="*/ 412986 h 412986"/>
                    <a:gd name="connsiteX3" fmla="*/ 0 w 291678"/>
                    <a:gd name="connsiteY3" fmla="*/ 412986 h 412986"/>
                    <a:gd name="connsiteX4" fmla="*/ 0 w 291678"/>
                    <a:gd name="connsiteY4" fmla="*/ 145839 h 412986"/>
                    <a:gd name="connsiteX5" fmla="*/ 145839 w 291678"/>
                    <a:gd name="connsiteY5" fmla="*/ 0 h 41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678" h="412986">
                      <a:moveTo>
                        <a:pt x="145839" y="0"/>
                      </a:moveTo>
                      <a:cubicBezTo>
                        <a:pt x="226384" y="0"/>
                        <a:pt x="291678" y="65294"/>
                        <a:pt x="291678" y="145839"/>
                      </a:cubicBezTo>
                      <a:lnTo>
                        <a:pt x="291678" y="412986"/>
                      </a:lnTo>
                      <a:lnTo>
                        <a:pt x="0" y="412986"/>
                      </a:lnTo>
                      <a:lnTo>
                        <a:pt x="0" y="145839"/>
                      </a:lnTo>
                      <a:cubicBezTo>
                        <a:pt x="0" y="65294"/>
                        <a:pt x="65294" y="0"/>
                        <a:pt x="145839" y="0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9" name="Freeform 73">
                <a:extLst>
                  <a:ext uri="{FF2B5EF4-FFF2-40B4-BE49-F238E27FC236}">
                    <a16:creationId xmlns:a16="http://schemas.microsoft.com/office/drawing/2014/main" id="{48688437-C7B3-5C4F-AB5F-EDB84F604F56}"/>
                  </a:ext>
                </a:extLst>
              </p:cNvPr>
              <p:cNvSpPr/>
              <p:nvPr/>
            </p:nvSpPr>
            <p:spPr bwMode="auto">
              <a:xfrm>
                <a:off x="9192270" y="2277165"/>
                <a:ext cx="491910" cy="696493"/>
              </a:xfrm>
              <a:custGeom>
                <a:avLst/>
                <a:gdLst>
                  <a:gd name="connsiteX0" fmla="*/ 145839 w 291678"/>
                  <a:gd name="connsiteY0" fmla="*/ 0 h 412986"/>
                  <a:gd name="connsiteX1" fmla="*/ 291678 w 291678"/>
                  <a:gd name="connsiteY1" fmla="*/ 145839 h 412986"/>
                  <a:gd name="connsiteX2" fmla="*/ 291678 w 291678"/>
                  <a:gd name="connsiteY2" fmla="*/ 412986 h 412986"/>
                  <a:gd name="connsiteX3" fmla="*/ 0 w 291678"/>
                  <a:gd name="connsiteY3" fmla="*/ 412986 h 412986"/>
                  <a:gd name="connsiteX4" fmla="*/ 0 w 291678"/>
                  <a:gd name="connsiteY4" fmla="*/ 145839 h 412986"/>
                  <a:gd name="connsiteX5" fmla="*/ 145839 w 291678"/>
                  <a:gd name="connsiteY5" fmla="*/ 0 h 4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678" h="412986">
                    <a:moveTo>
                      <a:pt x="145839" y="0"/>
                    </a:moveTo>
                    <a:cubicBezTo>
                      <a:pt x="226384" y="0"/>
                      <a:pt x="291678" y="65294"/>
                      <a:pt x="291678" y="145839"/>
                    </a:cubicBezTo>
                    <a:lnTo>
                      <a:pt x="291678" y="412986"/>
                    </a:lnTo>
                    <a:lnTo>
                      <a:pt x="0" y="412986"/>
                    </a:lnTo>
                    <a:lnTo>
                      <a:pt x="0" y="145839"/>
                    </a:lnTo>
                    <a:cubicBezTo>
                      <a:pt x="0" y="65294"/>
                      <a:pt x="65294" y="0"/>
                      <a:pt x="145839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 w="38100">
                <a:solidFill>
                  <a:srgbClr val="0072C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74">
                <a:extLst>
                  <a:ext uri="{FF2B5EF4-FFF2-40B4-BE49-F238E27FC236}">
                    <a16:creationId xmlns:a16="http://schemas.microsoft.com/office/drawing/2014/main" id="{5F31A8FC-453C-B243-83BD-C58DB78713D1}"/>
                  </a:ext>
                </a:extLst>
              </p:cNvPr>
              <p:cNvSpPr/>
              <p:nvPr/>
            </p:nvSpPr>
            <p:spPr bwMode="auto">
              <a:xfrm>
                <a:off x="9257133" y="1945240"/>
                <a:ext cx="330228" cy="330228"/>
              </a:xfrm>
              <a:prstGeom prst="ellipse">
                <a:avLst/>
              </a:prstGeom>
              <a:solidFill>
                <a:srgbClr val="BDBDBD"/>
              </a:solidFill>
              <a:ln w="19050">
                <a:solidFill>
                  <a:srgbClr val="0072C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Group 79">
              <a:extLst>
                <a:ext uri="{FF2B5EF4-FFF2-40B4-BE49-F238E27FC236}">
                  <a16:creationId xmlns:a16="http://schemas.microsoft.com/office/drawing/2014/main" id="{18CA54DA-1BD2-F64B-B7C0-72C916AD6D36}"/>
                </a:ext>
              </a:extLst>
            </p:cNvPr>
            <p:cNvGrpSpPr/>
            <p:nvPr/>
          </p:nvGrpSpPr>
          <p:grpSpPr>
            <a:xfrm>
              <a:off x="3265344" y="2582011"/>
              <a:ext cx="596899" cy="631129"/>
              <a:chOff x="8968422" y="1945240"/>
              <a:chExt cx="972643" cy="1028418"/>
            </a:xfrm>
          </p:grpSpPr>
          <p:grpSp>
            <p:nvGrpSpPr>
              <p:cNvPr id="19" name="Group 80">
                <a:extLst>
                  <a:ext uri="{FF2B5EF4-FFF2-40B4-BE49-F238E27FC236}">
                    <a16:creationId xmlns:a16="http://schemas.microsoft.com/office/drawing/2014/main" id="{DFB6938E-3491-8542-9821-AC92BCC8F941}"/>
                  </a:ext>
                </a:extLst>
              </p:cNvPr>
              <p:cNvGrpSpPr/>
              <p:nvPr/>
            </p:nvGrpSpPr>
            <p:grpSpPr>
              <a:xfrm>
                <a:off x="8968422" y="2142549"/>
                <a:ext cx="318232" cy="696492"/>
                <a:chOff x="9458597" y="2993206"/>
                <a:chExt cx="291678" cy="638376"/>
              </a:xfrm>
            </p:grpSpPr>
            <p:sp>
              <p:nvSpPr>
                <p:cNvPr id="25" name="Oval 86">
                  <a:extLst>
                    <a:ext uri="{FF2B5EF4-FFF2-40B4-BE49-F238E27FC236}">
                      <a16:creationId xmlns:a16="http://schemas.microsoft.com/office/drawing/2014/main" id="{A9712C23-7D78-3B46-A2CF-7CC1DE4C7011}"/>
                    </a:ext>
                  </a:extLst>
                </p:cNvPr>
                <p:cNvSpPr/>
                <p:nvPr/>
              </p:nvSpPr>
              <p:spPr bwMode="auto">
                <a:xfrm>
                  <a:off x="9497057" y="2993206"/>
                  <a:ext cx="195809" cy="195809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Freeform 87">
                  <a:extLst>
                    <a:ext uri="{FF2B5EF4-FFF2-40B4-BE49-F238E27FC236}">
                      <a16:creationId xmlns:a16="http://schemas.microsoft.com/office/drawing/2014/main" id="{343CD739-6262-294B-B2AB-BED92E9356F6}"/>
                    </a:ext>
                  </a:extLst>
                </p:cNvPr>
                <p:cNvSpPr/>
                <p:nvPr/>
              </p:nvSpPr>
              <p:spPr bwMode="auto">
                <a:xfrm>
                  <a:off x="9458597" y="3218596"/>
                  <a:ext cx="291678" cy="412986"/>
                </a:xfrm>
                <a:custGeom>
                  <a:avLst/>
                  <a:gdLst>
                    <a:gd name="connsiteX0" fmla="*/ 145839 w 291678"/>
                    <a:gd name="connsiteY0" fmla="*/ 0 h 412986"/>
                    <a:gd name="connsiteX1" fmla="*/ 291678 w 291678"/>
                    <a:gd name="connsiteY1" fmla="*/ 145839 h 412986"/>
                    <a:gd name="connsiteX2" fmla="*/ 291678 w 291678"/>
                    <a:gd name="connsiteY2" fmla="*/ 412986 h 412986"/>
                    <a:gd name="connsiteX3" fmla="*/ 0 w 291678"/>
                    <a:gd name="connsiteY3" fmla="*/ 412986 h 412986"/>
                    <a:gd name="connsiteX4" fmla="*/ 0 w 291678"/>
                    <a:gd name="connsiteY4" fmla="*/ 145839 h 412986"/>
                    <a:gd name="connsiteX5" fmla="*/ 145839 w 291678"/>
                    <a:gd name="connsiteY5" fmla="*/ 0 h 41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678" h="412986">
                      <a:moveTo>
                        <a:pt x="145839" y="0"/>
                      </a:moveTo>
                      <a:cubicBezTo>
                        <a:pt x="226384" y="0"/>
                        <a:pt x="291678" y="65294"/>
                        <a:pt x="291678" y="145839"/>
                      </a:cubicBezTo>
                      <a:lnTo>
                        <a:pt x="291678" y="412986"/>
                      </a:lnTo>
                      <a:lnTo>
                        <a:pt x="0" y="412986"/>
                      </a:lnTo>
                      <a:lnTo>
                        <a:pt x="0" y="145839"/>
                      </a:lnTo>
                      <a:cubicBezTo>
                        <a:pt x="0" y="65294"/>
                        <a:pt x="65294" y="0"/>
                        <a:pt x="14583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81">
                <a:extLst>
                  <a:ext uri="{FF2B5EF4-FFF2-40B4-BE49-F238E27FC236}">
                    <a16:creationId xmlns:a16="http://schemas.microsoft.com/office/drawing/2014/main" id="{5704C716-3E09-4341-B65E-51D4495A19F8}"/>
                  </a:ext>
                </a:extLst>
              </p:cNvPr>
              <p:cNvGrpSpPr/>
              <p:nvPr/>
            </p:nvGrpSpPr>
            <p:grpSpPr>
              <a:xfrm>
                <a:off x="9622833" y="2142549"/>
                <a:ext cx="318232" cy="696492"/>
                <a:chOff x="9458597" y="2993206"/>
                <a:chExt cx="291678" cy="638376"/>
              </a:xfrm>
            </p:grpSpPr>
            <p:sp>
              <p:nvSpPr>
                <p:cNvPr id="23" name="Oval 84">
                  <a:extLst>
                    <a:ext uri="{FF2B5EF4-FFF2-40B4-BE49-F238E27FC236}">
                      <a16:creationId xmlns:a16="http://schemas.microsoft.com/office/drawing/2014/main" id="{7978F9DC-1155-D340-AE39-38A115E2D4BB}"/>
                    </a:ext>
                  </a:extLst>
                </p:cNvPr>
                <p:cNvSpPr/>
                <p:nvPr/>
              </p:nvSpPr>
              <p:spPr bwMode="auto">
                <a:xfrm>
                  <a:off x="9497057" y="2993206"/>
                  <a:ext cx="195809" cy="195809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Freeform 85">
                  <a:extLst>
                    <a:ext uri="{FF2B5EF4-FFF2-40B4-BE49-F238E27FC236}">
                      <a16:creationId xmlns:a16="http://schemas.microsoft.com/office/drawing/2014/main" id="{CF9EEE04-323F-1941-BA46-58715C528733}"/>
                    </a:ext>
                  </a:extLst>
                </p:cNvPr>
                <p:cNvSpPr/>
                <p:nvPr/>
              </p:nvSpPr>
              <p:spPr bwMode="auto">
                <a:xfrm>
                  <a:off x="9458597" y="3218596"/>
                  <a:ext cx="291678" cy="412986"/>
                </a:xfrm>
                <a:custGeom>
                  <a:avLst/>
                  <a:gdLst>
                    <a:gd name="connsiteX0" fmla="*/ 145839 w 291678"/>
                    <a:gd name="connsiteY0" fmla="*/ 0 h 412986"/>
                    <a:gd name="connsiteX1" fmla="*/ 291678 w 291678"/>
                    <a:gd name="connsiteY1" fmla="*/ 145839 h 412986"/>
                    <a:gd name="connsiteX2" fmla="*/ 291678 w 291678"/>
                    <a:gd name="connsiteY2" fmla="*/ 412986 h 412986"/>
                    <a:gd name="connsiteX3" fmla="*/ 0 w 291678"/>
                    <a:gd name="connsiteY3" fmla="*/ 412986 h 412986"/>
                    <a:gd name="connsiteX4" fmla="*/ 0 w 291678"/>
                    <a:gd name="connsiteY4" fmla="*/ 145839 h 412986"/>
                    <a:gd name="connsiteX5" fmla="*/ 145839 w 291678"/>
                    <a:gd name="connsiteY5" fmla="*/ 0 h 41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678" h="412986">
                      <a:moveTo>
                        <a:pt x="145839" y="0"/>
                      </a:moveTo>
                      <a:cubicBezTo>
                        <a:pt x="226384" y="0"/>
                        <a:pt x="291678" y="65294"/>
                        <a:pt x="291678" y="145839"/>
                      </a:cubicBezTo>
                      <a:lnTo>
                        <a:pt x="291678" y="412986"/>
                      </a:lnTo>
                      <a:lnTo>
                        <a:pt x="0" y="412986"/>
                      </a:lnTo>
                      <a:lnTo>
                        <a:pt x="0" y="145839"/>
                      </a:lnTo>
                      <a:cubicBezTo>
                        <a:pt x="0" y="65294"/>
                        <a:pt x="65294" y="0"/>
                        <a:pt x="14583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FD00C38E-5080-9C45-868C-483B809D0492}"/>
                  </a:ext>
                </a:extLst>
              </p:cNvPr>
              <p:cNvSpPr/>
              <p:nvPr/>
            </p:nvSpPr>
            <p:spPr bwMode="auto">
              <a:xfrm>
                <a:off x="9192270" y="2277165"/>
                <a:ext cx="491910" cy="696493"/>
              </a:xfrm>
              <a:custGeom>
                <a:avLst/>
                <a:gdLst>
                  <a:gd name="connsiteX0" fmla="*/ 145839 w 291678"/>
                  <a:gd name="connsiteY0" fmla="*/ 0 h 412986"/>
                  <a:gd name="connsiteX1" fmla="*/ 291678 w 291678"/>
                  <a:gd name="connsiteY1" fmla="*/ 145839 h 412986"/>
                  <a:gd name="connsiteX2" fmla="*/ 291678 w 291678"/>
                  <a:gd name="connsiteY2" fmla="*/ 412986 h 412986"/>
                  <a:gd name="connsiteX3" fmla="*/ 0 w 291678"/>
                  <a:gd name="connsiteY3" fmla="*/ 412986 h 412986"/>
                  <a:gd name="connsiteX4" fmla="*/ 0 w 291678"/>
                  <a:gd name="connsiteY4" fmla="*/ 145839 h 412986"/>
                  <a:gd name="connsiteX5" fmla="*/ 145839 w 291678"/>
                  <a:gd name="connsiteY5" fmla="*/ 0 h 4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678" h="412986">
                    <a:moveTo>
                      <a:pt x="145839" y="0"/>
                    </a:moveTo>
                    <a:cubicBezTo>
                      <a:pt x="226384" y="0"/>
                      <a:pt x="291678" y="65294"/>
                      <a:pt x="291678" y="145839"/>
                    </a:cubicBezTo>
                    <a:lnTo>
                      <a:pt x="291678" y="412986"/>
                    </a:lnTo>
                    <a:lnTo>
                      <a:pt x="0" y="412986"/>
                    </a:lnTo>
                    <a:lnTo>
                      <a:pt x="0" y="145839"/>
                    </a:lnTo>
                    <a:cubicBezTo>
                      <a:pt x="0" y="65294"/>
                      <a:pt x="65294" y="0"/>
                      <a:pt x="14583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81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83">
                <a:extLst>
                  <a:ext uri="{FF2B5EF4-FFF2-40B4-BE49-F238E27FC236}">
                    <a16:creationId xmlns:a16="http://schemas.microsoft.com/office/drawing/2014/main" id="{92FB42C9-84B0-594E-8063-4265A7FF66FB}"/>
                  </a:ext>
                </a:extLst>
              </p:cNvPr>
              <p:cNvSpPr/>
              <p:nvPr/>
            </p:nvSpPr>
            <p:spPr bwMode="auto">
              <a:xfrm>
                <a:off x="9257133" y="1945240"/>
                <a:ext cx="330228" cy="33022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A667BDE0-30FA-9849-9D8D-C0ABC33428AB}"/>
                </a:ext>
              </a:extLst>
            </p:cNvPr>
            <p:cNvSpPr txBox="1"/>
            <p:nvPr/>
          </p:nvSpPr>
          <p:spPr>
            <a:xfrm>
              <a:off x="801401" y="3267376"/>
              <a:ext cx="455253" cy="2444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90%</a:t>
              </a:r>
            </a:p>
          </p:txBody>
        </p:sp>
        <p:sp>
          <p:nvSpPr>
            <p:cNvPr id="18" name="TextBox 88">
              <a:extLst>
                <a:ext uri="{FF2B5EF4-FFF2-40B4-BE49-F238E27FC236}">
                  <a16:creationId xmlns:a16="http://schemas.microsoft.com/office/drawing/2014/main" id="{F1467C21-BE29-6140-B51F-98630515C2B6}"/>
                </a:ext>
              </a:extLst>
            </p:cNvPr>
            <p:cNvSpPr txBox="1"/>
            <p:nvPr/>
          </p:nvSpPr>
          <p:spPr>
            <a:xfrm>
              <a:off x="3393496" y="3256136"/>
              <a:ext cx="455253" cy="2444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538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7EE449-0638-7449-9EFF-BD2D959F7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1" r="24654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4D8E67-8AED-094F-91C4-1F2158C6B3B5}"/>
              </a:ext>
            </a:extLst>
          </p:cNvPr>
          <p:cNvSpPr txBox="1">
            <a:spLocks/>
          </p:cNvSpPr>
          <p:nvPr/>
        </p:nvSpPr>
        <p:spPr>
          <a:xfrm>
            <a:off x="6019198" y="3968886"/>
            <a:ext cx="6172782" cy="28891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marR="0"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"/>
              <a:buNone/>
              <a:defRPr sz="4000" b="0" i="0" u="none" strike="noStrike" kern="1200" cap="none" baseline="0">
                <a:solidFill>
                  <a:srgbClr val="FFFFFF"/>
                </a:solidFill>
                <a:latin typeface="Proxima Nova Th" panose="02000506030000020004" pitchFamily="2" charset="0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sz="19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rgbClr val="7030A0"/>
                </a:solidFill>
                <a:latin typeface="+mn-lt"/>
                <a:ea typeface="+mj-ea"/>
                <a:cs typeface="+mj-cs"/>
              </a:rPr>
              <a:t>PRUEBAS AUTOMATIZADAS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rgbClr val="7030A0"/>
                </a:solidFill>
                <a:latin typeface="+mn-lt"/>
                <a:ea typeface="+mj-ea"/>
                <a:cs typeface="+mj-cs"/>
              </a:rPr>
              <a:t>QA Y DESARROLLO</a:t>
            </a:r>
          </a:p>
        </p:txBody>
      </p:sp>
    </p:spTree>
    <p:extLst>
      <p:ext uri="{BB962C8B-B14F-4D97-AF65-F5344CB8AC3E}">
        <p14:creationId xmlns:p14="http://schemas.microsoft.com/office/powerpoint/2010/main" val="66332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CF84-2707-4D61-ADFE-50DC20A25C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1999" cy="1047750"/>
          </a:xfrm>
        </p:spPr>
        <p:txBody>
          <a:bodyPr/>
          <a:lstStyle/>
          <a:p>
            <a:pPr algn="ctr"/>
            <a:r>
              <a:rPr lang="pt-BR" sz="4000">
                <a:solidFill>
                  <a:srgbClr val="533E7F"/>
                </a:solidFill>
                <a:latin typeface="Proxima Nova Th" panose="02000506030000020004" pitchFamily="2" charset="0"/>
                <a:ea typeface="+mn-ea"/>
                <a:cs typeface="+mn-cs"/>
              </a:rPr>
              <a:t>PRUEBAS AUTOMATIZADAS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922EDA6-A89E-974B-B852-C4F3AC4FE15A}"/>
              </a:ext>
            </a:extLst>
          </p:cNvPr>
          <p:cNvSpPr txBox="1">
            <a:spLocks/>
          </p:cNvSpPr>
          <p:nvPr/>
        </p:nvSpPr>
        <p:spPr>
          <a:xfrm>
            <a:off x="645993" y="1279477"/>
            <a:ext cx="11546006" cy="429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r>
              <a:rPr lang="pt-BR" sz="2000" err="1">
                <a:solidFill>
                  <a:srgbClr val="533E7F"/>
                </a:solidFill>
                <a:latin typeface="Proxima Nova Rg"/>
              </a:rPr>
              <a:t>Configuración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equipos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para orquestrar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las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pruebas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(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Con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apoyo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del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equipo de QA).</a:t>
            </a:r>
          </a:p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Configuración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Mac pra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ejecutar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las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pruebas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(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Con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apoyo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del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equipo de QA).</a:t>
            </a:r>
          </a:p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Configuración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Jobs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Jenkins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para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hacer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el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flujo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pruebas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funcionales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:</a:t>
            </a:r>
          </a:p>
          <a:p>
            <a:pPr marL="763905" lvl="1" indent="-342900">
              <a:lnSpc>
                <a:spcPct val="170000"/>
              </a:lnSpc>
              <a:buClr>
                <a:srgbClr val="533E7F"/>
              </a:buClr>
              <a:buSzPts val="4750"/>
            </a:pPr>
            <a:r>
              <a:rPr lang="pt-BR" sz="2000">
                <a:solidFill>
                  <a:srgbClr val="533E7F"/>
                </a:solidFill>
                <a:latin typeface="Proxima Nova Rg"/>
              </a:rPr>
              <a:t> iOS.</a:t>
            </a:r>
          </a:p>
          <a:p>
            <a:pPr marL="763905" lvl="1" indent="-342900">
              <a:lnSpc>
                <a:spcPct val="170000"/>
              </a:lnSpc>
              <a:buClr>
                <a:srgbClr val="533E7F"/>
              </a:buClr>
              <a:buSzPts val="4750"/>
            </a:pP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Android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.</a:t>
            </a:r>
          </a:p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Configuración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Job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Jenkins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para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generación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y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instalación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de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app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dispositivo móbile para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pruebas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</a:t>
            </a:r>
            <a:r>
              <a:rPr lang="pt-BR" sz="2000" err="1">
                <a:solidFill>
                  <a:srgbClr val="533E7F"/>
                </a:solidFill>
                <a:latin typeface="Proxima Nova Rg"/>
              </a:rPr>
              <a:t>en</a:t>
            </a:r>
            <a:r>
              <a:rPr lang="pt-BR" sz="2000">
                <a:solidFill>
                  <a:srgbClr val="533E7F"/>
                </a:solidFill>
                <a:latin typeface="Proxima Nova Rg"/>
              </a:rPr>
              <a:t> QA.</a:t>
            </a:r>
          </a:p>
          <a:p>
            <a:pPr marL="306705" indent="-342900">
              <a:lnSpc>
                <a:spcPct val="170000"/>
              </a:lnSpc>
              <a:buClr>
                <a:srgbClr val="533E7F"/>
              </a:buClr>
              <a:buSzPts val="4750"/>
              <a:buFont typeface="Courier New" panose="02070309020205020404" pitchFamily="49" charset="0"/>
              <a:buChar char="o"/>
            </a:pPr>
            <a:endParaRPr lang="pt-BR" sz="2000">
              <a:solidFill>
                <a:srgbClr val="533E7F"/>
              </a:solidFill>
              <a:latin typeface="Proxima Nova Rg"/>
            </a:endParaRPr>
          </a:p>
        </p:txBody>
      </p:sp>
      <p:pic>
        <p:nvPicPr>
          <p:cNvPr id="5" name="Shape 190">
            <a:extLst>
              <a:ext uri="{FF2B5EF4-FFF2-40B4-BE49-F238E27FC236}">
                <a16:creationId xmlns:a16="http://schemas.microsoft.com/office/drawing/2014/main" id="{B9484CEA-B095-7D40-A2B9-5229662CB7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51515" y="5004613"/>
            <a:ext cx="3663481" cy="233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368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 descr="Concrete-Loop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0250" y="2286000"/>
            <a:ext cx="56515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92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6C7E306-2C4D-AA49-83DA-2C0D801B4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" y="0"/>
            <a:ext cx="12191079" cy="6858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58038ED3-4E13-C145-96FC-C6B2248D2BFF}"/>
              </a:ext>
            </a:extLst>
          </p:cNvPr>
          <p:cNvSpPr/>
          <p:nvPr/>
        </p:nvSpPr>
        <p:spPr>
          <a:xfrm>
            <a:off x="160771" y="1870130"/>
            <a:ext cx="11870458" cy="2624516"/>
          </a:xfrm>
          <a:prstGeom prst="rect">
            <a:avLst/>
          </a:prstGeom>
          <a:solidFill>
            <a:srgbClr val="5725B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“DevOps consiste </a:t>
            </a:r>
            <a:r>
              <a:rPr lang="pt-BR" sz="3600" dirty="0" err="1"/>
              <a:t>en</a:t>
            </a:r>
            <a:r>
              <a:rPr lang="pt-BR" sz="3600" dirty="0"/>
              <a:t> </a:t>
            </a:r>
            <a:r>
              <a:rPr lang="pt-BR" sz="3600" dirty="0" err="1"/>
              <a:t>la</a:t>
            </a:r>
            <a:r>
              <a:rPr lang="pt-BR" sz="3600" dirty="0"/>
              <a:t> </a:t>
            </a:r>
            <a:r>
              <a:rPr lang="pt-BR" sz="3600" dirty="0" err="1"/>
              <a:t>unión</a:t>
            </a:r>
            <a:r>
              <a:rPr lang="pt-BR" sz="3600" dirty="0"/>
              <a:t> de </a:t>
            </a:r>
            <a:r>
              <a:rPr lang="pt-BR" sz="3600" dirty="0" err="1"/>
              <a:t>las</a:t>
            </a:r>
            <a:r>
              <a:rPr lang="pt-BR" sz="3600" dirty="0"/>
              <a:t> personas, processos </a:t>
            </a:r>
            <a:r>
              <a:rPr lang="pt-BR" sz="3600" dirty="0" err="1"/>
              <a:t>y</a:t>
            </a:r>
            <a:r>
              <a:rPr lang="pt-BR" sz="3600" dirty="0"/>
              <a:t> </a:t>
            </a:r>
            <a:r>
              <a:rPr lang="pt-BR" sz="3600" dirty="0" err="1"/>
              <a:t>productos</a:t>
            </a:r>
            <a:r>
              <a:rPr lang="pt-BR" sz="3600" dirty="0"/>
              <a:t> </a:t>
            </a:r>
            <a:r>
              <a:rPr lang="pt-BR" sz="3600" dirty="0" err="1"/>
              <a:t>con</a:t>
            </a:r>
            <a:r>
              <a:rPr lang="pt-BR" sz="3600" dirty="0"/>
              <a:t> </a:t>
            </a:r>
            <a:r>
              <a:rPr lang="pt-BR" sz="3600" dirty="0" err="1"/>
              <a:t>el</a:t>
            </a:r>
            <a:r>
              <a:rPr lang="pt-BR" sz="3600" dirty="0"/>
              <a:t> </a:t>
            </a:r>
            <a:r>
              <a:rPr lang="pt-BR" sz="3600" dirty="0" err="1"/>
              <a:t>fin</a:t>
            </a:r>
            <a:r>
              <a:rPr lang="pt-BR" sz="3600" dirty="0"/>
              <a:t> de realizar </a:t>
            </a:r>
            <a:r>
              <a:rPr lang="pt-BR" sz="3600" dirty="0">
                <a:solidFill>
                  <a:srgbClr val="01CBF6"/>
                </a:solidFill>
              </a:rPr>
              <a:t>entregas contínuas </a:t>
            </a:r>
            <a:r>
              <a:rPr lang="pt-BR" sz="3600" dirty="0"/>
              <a:t>de valor a </a:t>
            </a:r>
            <a:r>
              <a:rPr lang="pt-BR" sz="3600" dirty="0" err="1"/>
              <a:t>nuestros</a:t>
            </a:r>
            <a:r>
              <a:rPr lang="pt-BR" sz="3600" dirty="0"/>
              <a:t> </a:t>
            </a:r>
            <a:r>
              <a:rPr lang="pt-BR" sz="3600" dirty="0" err="1"/>
              <a:t>usuarios</a:t>
            </a:r>
            <a:r>
              <a:rPr lang="pt-BR" sz="3600" dirty="0"/>
              <a:t> </a:t>
            </a:r>
            <a:r>
              <a:rPr lang="pt-BR" sz="3600" dirty="0" err="1"/>
              <a:t>finales</a:t>
            </a:r>
            <a:r>
              <a:rPr lang="pt-BR" sz="3600" dirty="0"/>
              <a:t>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329D61-256E-5745-BDC5-961BF52BBD21}"/>
              </a:ext>
            </a:extLst>
          </p:cNvPr>
          <p:cNvSpPr txBox="1"/>
          <p:nvPr/>
        </p:nvSpPr>
        <p:spPr>
          <a:xfrm>
            <a:off x="10003536" y="6581001"/>
            <a:ext cx="235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01CBF6"/>
                </a:solidFill>
              </a:rPr>
              <a:t>Photo by </a:t>
            </a:r>
            <a:r>
              <a:rPr lang="es-CL" sz="12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Duy Pham</a:t>
            </a:r>
            <a:r>
              <a:rPr lang="es-CL" sz="1200" dirty="0">
                <a:solidFill>
                  <a:srgbClr val="FFFF00"/>
                </a:solidFill>
              </a:rPr>
              <a:t> </a:t>
            </a:r>
            <a:r>
              <a:rPr lang="es-CL" sz="1200" dirty="0">
                <a:solidFill>
                  <a:srgbClr val="01CBF6"/>
                </a:solidFill>
              </a:rPr>
              <a:t>on </a:t>
            </a:r>
            <a:r>
              <a:rPr lang="es-CL" sz="12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s-CL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8B1D-53D2-8B4D-9CBC-CD157128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FC534-A5C4-8848-9C65-ED6D89D74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DD8D8-6037-594D-BD60-0D2CE104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3"/>
            <a:ext cx="12192000" cy="6837274"/>
          </a:xfrm>
          <a:prstGeom prst="rect">
            <a:avLst/>
          </a:prstGeom>
        </p:spPr>
      </p:pic>
      <p:sp>
        <p:nvSpPr>
          <p:cNvPr id="5" name="CuadroTexto 12">
            <a:extLst>
              <a:ext uri="{FF2B5EF4-FFF2-40B4-BE49-F238E27FC236}">
                <a16:creationId xmlns:a16="http://schemas.microsoft.com/office/drawing/2014/main" id="{3AC7B2F7-E6FF-F34C-8164-2B30BD907102}"/>
              </a:ext>
            </a:extLst>
          </p:cNvPr>
          <p:cNvSpPr txBox="1"/>
          <p:nvPr/>
        </p:nvSpPr>
        <p:spPr>
          <a:xfrm>
            <a:off x="10050670" y="6621112"/>
            <a:ext cx="235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Photo by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65B31-1336-5D4B-9160-798F2733F4E6}"/>
              </a:ext>
            </a:extLst>
          </p:cNvPr>
          <p:cNvSpPr txBox="1"/>
          <p:nvPr/>
        </p:nvSpPr>
        <p:spPr>
          <a:xfrm>
            <a:off x="4279900" y="91723"/>
            <a:ext cx="516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2400" dirty="0"/>
              <a:t>Cultura DevOps en la Organización</a:t>
            </a:r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F0BD72C9-CA27-5C46-942C-D08BAD5820DD}"/>
              </a:ext>
            </a:extLst>
          </p:cNvPr>
          <p:cNvSpPr/>
          <p:nvPr/>
        </p:nvSpPr>
        <p:spPr>
          <a:xfrm>
            <a:off x="1739900" y="119946"/>
            <a:ext cx="1003300" cy="327377"/>
          </a:xfrm>
          <a:prstGeom prst="round2Diag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CL" sz="1765" kern="0" dirty="0">
                <a:latin typeface="Calibri" panose="020F0502020204030204"/>
              </a:rPr>
              <a:t>Brasil</a:t>
            </a:r>
          </a:p>
        </p:txBody>
      </p: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D1F8C4E2-D851-4344-8821-3C7D15C0D856}"/>
              </a:ext>
            </a:extLst>
          </p:cNvPr>
          <p:cNvSpPr/>
          <p:nvPr/>
        </p:nvSpPr>
        <p:spPr>
          <a:xfrm>
            <a:off x="457200" y="132646"/>
            <a:ext cx="1074022" cy="327377"/>
          </a:xfrm>
          <a:prstGeom prst="round2Diag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CL" sz="1765" kern="0" dirty="0">
                <a:latin typeface="Calibri" panose="020F0502020204030204"/>
              </a:rPr>
              <a:t>Chile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E47D5F-F0F8-6E4B-A3E2-AD44BA7E3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6319" y="332433"/>
            <a:ext cx="818481" cy="8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6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E3E8B7-4750-D342-BB3E-D7A4E09D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38467"/>
            <a:ext cx="10196973" cy="1047751"/>
          </a:xfrm>
        </p:spPr>
        <p:txBody>
          <a:bodyPr/>
          <a:lstStyle/>
          <a:p>
            <a:r>
              <a:rPr lang="pt-BR" dirty="0"/>
              <a:t>Cultura DevOps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E04BE4E-84A0-394D-9D9B-9EBA8E06BD21}"/>
              </a:ext>
            </a:extLst>
          </p:cNvPr>
          <p:cNvSpPr txBox="1"/>
          <p:nvPr/>
        </p:nvSpPr>
        <p:spPr>
          <a:xfrm>
            <a:off x="144010" y="5785736"/>
            <a:ext cx="2126171" cy="433923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Source: </a:t>
            </a:r>
            <a:r>
              <a:rPr lang="en-US" sz="1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/>
                <a:hlinkClick r:id="rId2"/>
              </a:rPr>
              <a:t>https://puppetlabs.com/</a:t>
            </a:r>
            <a:endParaRPr lang="en-US" sz="1000" i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61A15DD3-FD6A-C94E-A10F-D72C7A887EA7}"/>
              </a:ext>
            </a:extLst>
          </p:cNvPr>
          <p:cNvSpPr/>
          <p:nvPr/>
        </p:nvSpPr>
        <p:spPr bwMode="auto">
          <a:xfrm>
            <a:off x="3505200" y="1132114"/>
            <a:ext cx="4593771" cy="4593771"/>
          </a:xfrm>
          <a:prstGeom prst="ellipse">
            <a:avLst/>
          </a:prstGeom>
          <a:blipFill dpi="0" rotWithShape="1">
            <a:blip r:embed="rId3"/>
            <a:srcRect/>
            <a:stretch>
              <a:fillRect t="5000" r="-42000" b="-13000"/>
            </a:stretch>
          </a:blipFill>
          <a:ln w="57150"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27">
            <a:extLst>
              <a:ext uri="{FF2B5EF4-FFF2-40B4-BE49-F238E27FC236}">
                <a16:creationId xmlns:a16="http://schemas.microsoft.com/office/drawing/2014/main" id="{07455389-34AC-0B40-BD80-7D0EA4DE0744}"/>
              </a:ext>
            </a:extLst>
          </p:cNvPr>
          <p:cNvSpPr/>
          <p:nvPr/>
        </p:nvSpPr>
        <p:spPr bwMode="auto">
          <a:xfrm>
            <a:off x="7485721" y="1894068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1FC208E4-F719-5E43-AD1C-F496757F31CF}"/>
              </a:ext>
            </a:extLst>
          </p:cNvPr>
          <p:cNvSpPr/>
          <p:nvPr/>
        </p:nvSpPr>
        <p:spPr bwMode="auto">
          <a:xfrm>
            <a:off x="4214525" y="1436323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29">
            <a:extLst>
              <a:ext uri="{FF2B5EF4-FFF2-40B4-BE49-F238E27FC236}">
                <a16:creationId xmlns:a16="http://schemas.microsoft.com/office/drawing/2014/main" id="{B2395FF1-2A48-524E-98BD-B0F1464A9181}"/>
              </a:ext>
            </a:extLst>
          </p:cNvPr>
          <p:cNvSpPr/>
          <p:nvPr/>
        </p:nvSpPr>
        <p:spPr bwMode="auto">
          <a:xfrm>
            <a:off x="7833514" y="3970844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30">
            <a:extLst>
              <a:ext uri="{FF2B5EF4-FFF2-40B4-BE49-F238E27FC236}">
                <a16:creationId xmlns:a16="http://schemas.microsoft.com/office/drawing/2014/main" id="{F2F88AA3-9562-194B-B4A4-02A7F8B12347}"/>
              </a:ext>
            </a:extLst>
          </p:cNvPr>
          <p:cNvSpPr/>
          <p:nvPr/>
        </p:nvSpPr>
        <p:spPr bwMode="auto">
          <a:xfrm>
            <a:off x="3539572" y="4225131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59D7B3E3-5386-1F44-84AF-8DC0A7F3F230}"/>
              </a:ext>
            </a:extLst>
          </p:cNvPr>
          <p:cNvSpPr/>
          <p:nvPr/>
        </p:nvSpPr>
        <p:spPr>
          <a:xfrm>
            <a:off x="8096924" y="1692525"/>
            <a:ext cx="40115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El costo de corregir defectos aumenta exponencialmente más adelante en el ciclo de vida de desarrollo de software</a:t>
            </a:r>
            <a:endParaRPr lang="en-US" sz="2000" dirty="0">
              <a:gradFill>
                <a:gsLst>
                  <a:gs pos="0">
                    <a:srgbClr val="008272"/>
                  </a:gs>
                  <a:gs pos="100000">
                    <a:srgbClr val="008272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A993455D-67EB-6F41-851B-6C572C330F89}"/>
              </a:ext>
            </a:extLst>
          </p:cNvPr>
          <p:cNvSpPr/>
          <p:nvPr/>
        </p:nvSpPr>
        <p:spPr>
          <a:xfrm>
            <a:off x="556614" y="3907799"/>
            <a:ext cx="28699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El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hecho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de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implementar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DevOps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te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impone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hacer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las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cosas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de una forma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más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segura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.</a:t>
            </a:r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5F79A265-D8B2-E946-9C63-913845010A01}"/>
              </a:ext>
            </a:extLst>
          </p:cNvPr>
          <p:cNvSpPr/>
          <p:nvPr/>
        </p:nvSpPr>
        <p:spPr>
          <a:xfrm>
            <a:off x="920357" y="1186182"/>
            <a:ext cx="3002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Utilizar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los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recursos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de TI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como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ventaja</a:t>
            </a:r>
            <a:r>
              <a:rPr lang="en-US" sz="200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competitiva</a:t>
            </a:r>
            <a:endParaRPr lang="en-US" sz="2000">
              <a:gradFill>
                <a:gsLst>
                  <a:gs pos="0">
                    <a:srgbClr val="008272"/>
                  </a:gs>
                  <a:gs pos="100000">
                    <a:srgbClr val="008272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412A5231-8C27-B84B-AFAA-98C898C11349}"/>
              </a:ext>
            </a:extLst>
          </p:cNvPr>
          <p:cNvSpPr/>
          <p:nvPr/>
        </p:nvSpPr>
        <p:spPr>
          <a:xfrm>
            <a:off x="1244585" y="2200004"/>
            <a:ext cx="2354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293" fontAlgn="base">
              <a:spcBef>
                <a:spcPts val="600"/>
              </a:spcBef>
              <a:spcAft>
                <a:spcPct val="0"/>
              </a:spcAft>
            </a:pPr>
            <a:r>
              <a:rPr lang="en-US" sz="1200" spc="-50" dirty="0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DevOps </a:t>
            </a:r>
            <a:r>
              <a:rPr lang="en-US" sz="1200" spc="-50" dirty="0" err="1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permite</a:t>
            </a:r>
            <a:r>
              <a:rPr lang="en-US" sz="1200" spc="-50" dirty="0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spc="-50" dirty="0" err="1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convertir</a:t>
            </a:r>
            <a:r>
              <a:rPr lang="en-US" sz="1200" spc="-50" dirty="0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los </a:t>
            </a:r>
            <a:r>
              <a:rPr lang="en-US" sz="1200" spc="-50" dirty="0" err="1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departamentos</a:t>
            </a:r>
            <a:r>
              <a:rPr lang="en-US" sz="1200" spc="-50" dirty="0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TI </a:t>
            </a:r>
            <a:r>
              <a:rPr lang="en-US" sz="1200" spc="-50" dirty="0" err="1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</a:t>
            </a:r>
            <a:r>
              <a:rPr lang="en-US" sz="1200" spc="-50" dirty="0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spc="-50" dirty="0" err="1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departamentos</a:t>
            </a:r>
            <a:r>
              <a:rPr lang="en-US" sz="1200" spc="-50" dirty="0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alto </a:t>
            </a:r>
            <a:r>
              <a:rPr lang="en-US" sz="1200" spc="-50" dirty="0" err="1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rendimiento</a:t>
            </a:r>
            <a:r>
              <a:rPr lang="en-US" sz="1200" spc="-50" dirty="0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BEFA3D31-E964-1348-92AD-2DDA17EC5B83}"/>
              </a:ext>
            </a:extLst>
          </p:cNvPr>
          <p:cNvSpPr/>
          <p:nvPr/>
        </p:nvSpPr>
        <p:spPr>
          <a:xfrm>
            <a:off x="8289316" y="3015964"/>
            <a:ext cx="3298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93" fontAlgn="base">
              <a:spcBef>
                <a:spcPts val="600"/>
              </a:spcBef>
              <a:spcAft>
                <a:spcPct val="0"/>
              </a:spcAft>
            </a:pPr>
            <a:r>
              <a:rPr lang="es-ES" sz="1200" spc="-50" dirty="0">
                <a:gradFill>
                  <a:gsLst>
                    <a:gs pos="0">
                      <a:srgbClr val="76736D"/>
                    </a:gs>
                    <a:gs pos="100000">
                      <a:srgbClr val="76736D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Cuesta 6 veces más arreglar un error encontrado durante la implementación que arreglar uno identificado durante el diseño; 15 veces más si se identifica en las pruebas; y 100 veces más durante el mantenimiento regular una vez que el código está en producción.</a:t>
            </a:r>
            <a:endParaRPr lang="en-US" sz="1200" spc="-50" dirty="0">
              <a:gradFill>
                <a:gsLst>
                  <a:gs pos="0">
                    <a:srgbClr val="76736D"/>
                  </a:gs>
                  <a:gs pos="100000">
                    <a:srgbClr val="76736D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6227E-6 -2.14253E-6 C -0.02463 -0.02973 -0.06191 -0.05833 -0.09688 -0.06423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1" y="-32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12 -2.42397E-6 C 0.00817 -0.05061 0.01341 -0.09691 0.00396 -0.18724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" y="-937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13 3.45892E-6 C 0.01557 0.05333 0.03268 0.09396 0.0711 0.14344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1" y="71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12 -2.33318E-6 C -0.02655 0.05357 -0.04021 0.10418 -0.05093 0.18271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0" y="9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5" grpId="0"/>
      <p:bldP spid="16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55093D-4C4D-EC42-8089-A1E164E4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17" y="163749"/>
            <a:ext cx="10196974" cy="1229066"/>
          </a:xfrm>
        </p:spPr>
        <p:txBody>
          <a:bodyPr/>
          <a:lstStyle/>
          <a:p>
            <a:r>
              <a:rPr lang="pt-BR" dirty="0"/>
              <a:t>DevOps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5AEA95-FC92-144C-AFE7-0B48FB417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" r="3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703A385-309C-4E48-B0F3-3AC8A3E46EB5}"/>
              </a:ext>
            </a:extLst>
          </p:cNvPr>
          <p:cNvGrpSpPr/>
          <p:nvPr/>
        </p:nvGrpSpPr>
        <p:grpSpPr>
          <a:xfrm>
            <a:off x="824948" y="1997763"/>
            <a:ext cx="2709033" cy="3008244"/>
            <a:chOff x="824948" y="1560443"/>
            <a:chExt cx="2709033" cy="300824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53A7776-00C2-4142-AFC6-81D4727F353C}"/>
                </a:ext>
              </a:extLst>
            </p:cNvPr>
            <p:cNvSpPr/>
            <p:nvPr/>
          </p:nvSpPr>
          <p:spPr>
            <a:xfrm>
              <a:off x="824948" y="1560443"/>
              <a:ext cx="1918252" cy="815009"/>
            </a:xfrm>
            <a:prstGeom prst="round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765" kern="0" dirty="0" err="1">
                  <a:solidFill>
                    <a:prstClr val="white"/>
                  </a:solidFill>
                  <a:latin typeface="Calibri" panose="020F0502020204030204"/>
                </a:rPr>
                <a:t>Team</a:t>
              </a:r>
              <a:r>
                <a:rPr lang="es-ES" sz="1765" kern="0" dirty="0">
                  <a:solidFill>
                    <a:prstClr val="white"/>
                  </a:solidFill>
                  <a:latin typeface="Calibri" panose="020F0502020204030204"/>
                </a:rPr>
                <a:t> Lead</a:t>
              </a:r>
            </a:p>
            <a:p>
              <a:pPr algn="ctr"/>
              <a:r>
                <a:rPr lang="es-ES" sz="1765" kern="0" dirty="0">
                  <a:solidFill>
                    <a:prstClr val="white"/>
                  </a:solidFill>
                  <a:latin typeface="Calibri" panose="020F0502020204030204"/>
                </a:rPr>
                <a:t>Luis Moro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ED41A14-612C-49FC-956E-FB6BD40616DC}"/>
                </a:ext>
              </a:extLst>
            </p:cNvPr>
            <p:cNvSpPr/>
            <p:nvPr/>
          </p:nvSpPr>
          <p:spPr>
            <a:xfrm>
              <a:off x="1615729" y="2680252"/>
              <a:ext cx="1918252" cy="815009"/>
            </a:xfrm>
            <a:prstGeom prst="round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765" kern="0" dirty="0">
                  <a:solidFill>
                    <a:prstClr val="white"/>
                  </a:solidFill>
                  <a:latin typeface="Calibri" panose="020F0502020204030204"/>
                </a:rPr>
                <a:t>Devops</a:t>
              </a:r>
            </a:p>
            <a:p>
              <a:pPr algn="ctr"/>
              <a:r>
                <a:rPr lang="es-ES" sz="1765" kern="0" dirty="0">
                  <a:solidFill>
                    <a:prstClr val="white"/>
                  </a:solidFill>
                  <a:latin typeface="Calibri" panose="020F0502020204030204"/>
                </a:rPr>
                <a:t>Néstor Mendoza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21BFA63-0114-42BB-BE75-74C7DEA952FC}"/>
                </a:ext>
              </a:extLst>
            </p:cNvPr>
            <p:cNvSpPr/>
            <p:nvPr/>
          </p:nvSpPr>
          <p:spPr>
            <a:xfrm>
              <a:off x="1615729" y="3753678"/>
              <a:ext cx="1918252" cy="815009"/>
            </a:xfrm>
            <a:prstGeom prst="round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s-ES" sz="1765" kern="0" dirty="0">
                  <a:solidFill>
                    <a:prstClr val="white"/>
                  </a:solidFill>
                  <a:latin typeface="Calibri" panose="020F0502020204030204"/>
                </a:rPr>
                <a:t>Devops</a:t>
              </a:r>
            </a:p>
            <a:p>
              <a:pPr algn="ctr"/>
              <a:r>
                <a:rPr lang="es-ES" sz="1765" kern="0" dirty="0">
                  <a:solidFill>
                    <a:prstClr val="white"/>
                  </a:solidFill>
                  <a:latin typeface="Calibri" panose="020F0502020204030204"/>
                </a:rPr>
                <a:t>Federico Soria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5086F03-DA18-4046-9D5E-EF3C921E846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H="1">
              <a:off x="1057189" y="2529217"/>
              <a:ext cx="644352" cy="472727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AE9848B-F9E5-4C69-80E7-F1FC5AAD7A4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0550" y="3126010"/>
              <a:ext cx="1597630" cy="47272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FE51DA7-B102-6146-9F89-81D1E896318D}"/>
              </a:ext>
            </a:extLst>
          </p:cNvPr>
          <p:cNvSpPr/>
          <p:nvPr/>
        </p:nvSpPr>
        <p:spPr>
          <a:xfrm>
            <a:off x="1624697" y="5260130"/>
            <a:ext cx="1918252" cy="815009"/>
          </a:xfrm>
          <a:prstGeom prst="round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s-ES" sz="1765" kern="0" dirty="0">
                <a:solidFill>
                  <a:prstClr val="white"/>
                </a:solidFill>
                <a:latin typeface="Calibri" panose="020F0502020204030204"/>
              </a:rPr>
              <a:t>Devops</a:t>
            </a:r>
          </a:p>
          <a:p>
            <a:pPr algn="ctr"/>
            <a:r>
              <a:rPr lang="es-ES" sz="1765" kern="0" dirty="0">
                <a:solidFill>
                  <a:prstClr val="white"/>
                </a:solidFill>
                <a:latin typeface="Calibri" panose="020F0502020204030204"/>
              </a:rPr>
              <a:t>Diego Navia</a:t>
            </a:r>
          </a:p>
        </p:txBody>
      </p:sp>
      <p:cxnSp>
        <p:nvCxnSpPr>
          <p:cNvPr id="11" name="Connector: Elbow 14">
            <a:extLst>
              <a:ext uri="{FF2B5EF4-FFF2-40B4-BE49-F238E27FC236}">
                <a16:creationId xmlns:a16="http://schemas.microsoft.com/office/drawing/2014/main" id="{923E0E5E-284B-4041-B2DA-9076597AD7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550" y="4657013"/>
            <a:ext cx="1597630" cy="47272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4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>
            <a:extLst>
              <a:ext uri="{FF2B5EF4-FFF2-40B4-BE49-F238E27FC236}">
                <a16:creationId xmlns:a16="http://schemas.microsoft.com/office/drawing/2014/main" id="{287C7FA4-A41F-674F-B0EA-7C01952F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96973" cy="1047751"/>
          </a:xfrm>
        </p:spPr>
        <p:txBody>
          <a:bodyPr/>
          <a:lstStyle/>
          <a:p>
            <a:r>
              <a:rPr lang="pt-BR" dirty="0"/>
              <a:t>LOGROS</a:t>
            </a:r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1B55301F-C1EE-9F47-BC1E-616F5A0F2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415" y="1041987"/>
            <a:ext cx="10687995" cy="5156372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50000"/>
              </a:lnSpc>
              <a:buClr>
                <a:srgbClr val="533E7F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33E7F"/>
                </a:solidFill>
                <a:latin typeface="Proxima Nova Rg"/>
              </a:rPr>
              <a:t>Configuración de los ambientes de QA y Producción para el proyecto SuperApp, incluyendo apoyo a otras salas como </a:t>
            </a:r>
            <a:r>
              <a:rPr lang="pt-BR" sz="1600" dirty="0" err="1">
                <a:solidFill>
                  <a:srgbClr val="533E7F"/>
                </a:solidFill>
                <a:latin typeface="Proxima Nova Rg"/>
              </a:rPr>
              <a:t>iToken</a:t>
            </a:r>
            <a:r>
              <a:rPr lang="pt-BR" sz="1600" dirty="0">
                <a:solidFill>
                  <a:srgbClr val="533E7F"/>
                </a:solidFill>
                <a:latin typeface="Proxima Nova Rg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533E7F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33E7F"/>
                </a:solidFill>
                <a:latin typeface="Proxima Nova Rg"/>
              </a:rPr>
              <a:t>Apoyo en el cambio de cultura a los 3 equipos de desarrollo de SuperApp.</a:t>
            </a:r>
          </a:p>
          <a:p>
            <a:pPr marL="285750" indent="-285750">
              <a:lnSpc>
                <a:spcPct val="150000"/>
              </a:lnSpc>
              <a:buClr>
                <a:srgbClr val="533E7F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33E7F"/>
                </a:solidFill>
                <a:latin typeface="Proxima Nova Rg"/>
              </a:rPr>
              <a:t>Automatización de pruebas unitarias y de comportamiento para mobile (pantallas)</a:t>
            </a:r>
          </a:p>
          <a:p>
            <a:pPr marL="285750" indent="-285750">
              <a:lnSpc>
                <a:spcPct val="150000"/>
              </a:lnSpc>
              <a:buClr>
                <a:srgbClr val="533E7F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33E7F"/>
                </a:solidFill>
                <a:latin typeface="Proxima Nova Rg"/>
              </a:rPr>
              <a:t>Automatización de los pipelines para la construcción y despliegue de las aplicaciones: Java, Mobile, Angular y Api Core</a:t>
            </a:r>
          </a:p>
          <a:p>
            <a:pPr marL="285750" indent="-285750">
              <a:lnSpc>
                <a:spcPct val="150000"/>
              </a:lnSpc>
              <a:buClr>
                <a:srgbClr val="533E7F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33E7F"/>
                </a:solidFill>
                <a:latin typeface="Proxima Nova Rg"/>
              </a:rPr>
              <a:t>Configuración de Splunk y Dashboard por funcionalidades, como herramienta para monitoreo de la aplicación</a:t>
            </a:r>
          </a:p>
          <a:p>
            <a:pPr marL="285750" indent="-285750">
              <a:lnSpc>
                <a:spcPct val="150000"/>
              </a:lnSpc>
              <a:buClr>
                <a:srgbClr val="533E7F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33E7F"/>
                </a:solidFill>
                <a:latin typeface="Proxima Nova Rg"/>
              </a:rPr>
              <a:t>Documentación de las Apis en la capa Java (Swagger) </a:t>
            </a:r>
          </a:p>
          <a:p>
            <a:pPr marL="285750" indent="-285750">
              <a:lnSpc>
                <a:spcPct val="150000"/>
              </a:lnSpc>
              <a:buClr>
                <a:srgbClr val="533E7F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33E7F"/>
                </a:solidFill>
                <a:latin typeface="Proxima Nova Rg"/>
              </a:rPr>
              <a:t>Inventario y Presentación de herramientas utlizadas por SuperApp </a:t>
            </a:r>
          </a:p>
          <a:p>
            <a:pPr marL="0" indent="0">
              <a:lnSpc>
                <a:spcPct val="180000"/>
              </a:lnSpc>
              <a:buClr>
                <a:srgbClr val="533E7F"/>
              </a:buClr>
              <a:buSzPts val="4750"/>
            </a:pPr>
            <a:endParaRPr lang="pt-BR" sz="100" dirty="0">
              <a:solidFill>
                <a:srgbClr val="533E7F"/>
              </a:solidFill>
              <a:latin typeface="Proxima Nova Rg"/>
            </a:endParaRPr>
          </a:p>
        </p:txBody>
      </p:sp>
      <p:grpSp>
        <p:nvGrpSpPr>
          <p:cNvPr id="100" name="Group 46">
            <a:extLst>
              <a:ext uri="{FF2B5EF4-FFF2-40B4-BE49-F238E27FC236}">
                <a16:creationId xmlns:a16="http://schemas.microsoft.com/office/drawing/2014/main" id="{4339822D-ABA9-3341-AE78-0553B84540CA}"/>
              </a:ext>
            </a:extLst>
          </p:cNvPr>
          <p:cNvGrpSpPr/>
          <p:nvPr/>
        </p:nvGrpSpPr>
        <p:grpSpPr>
          <a:xfrm>
            <a:off x="681415" y="4572000"/>
            <a:ext cx="3669897" cy="2188230"/>
            <a:chOff x="5383670" y="5326062"/>
            <a:chExt cx="1901367" cy="1233230"/>
          </a:xfrm>
        </p:grpSpPr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0B241742-1245-D041-8E21-36BA073F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9717" y="5650388"/>
              <a:ext cx="121723" cy="129526"/>
            </a:xfrm>
            <a:custGeom>
              <a:avLst/>
              <a:gdLst>
                <a:gd name="T0" fmla="*/ 56 w 56"/>
                <a:gd name="T1" fmla="*/ 45 h 59"/>
                <a:gd name="T2" fmla="*/ 28 w 56"/>
                <a:gd name="T3" fmla="*/ 59 h 59"/>
                <a:gd name="T4" fmla="*/ 0 w 56"/>
                <a:gd name="T5" fmla="*/ 45 h 59"/>
                <a:gd name="T6" fmla="*/ 0 w 56"/>
                <a:gd name="T7" fmla="*/ 0 h 59"/>
                <a:gd name="T8" fmla="*/ 56 w 56"/>
                <a:gd name="T9" fmla="*/ 0 h 59"/>
                <a:gd name="T10" fmla="*/ 56 w 56"/>
                <a:gd name="T11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9">
                  <a:moveTo>
                    <a:pt x="56" y="45"/>
                  </a:moveTo>
                  <a:cubicBezTo>
                    <a:pt x="56" y="45"/>
                    <a:pt x="48" y="59"/>
                    <a:pt x="28" y="59"/>
                  </a:cubicBezTo>
                  <a:cubicBezTo>
                    <a:pt x="9" y="59"/>
                    <a:pt x="0" y="45"/>
                    <a:pt x="0" y="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56" y="45"/>
                  </a:lnTo>
                  <a:close/>
                </a:path>
              </a:pathLst>
            </a:custGeom>
            <a:solidFill>
              <a:srgbClr val="CEA5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E14A0251-D358-4D45-BE18-EB368C421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811" y="5400162"/>
              <a:ext cx="237203" cy="288702"/>
            </a:xfrm>
            <a:custGeom>
              <a:avLst/>
              <a:gdLst>
                <a:gd name="T0" fmla="*/ 98 w 109"/>
                <a:gd name="T1" fmla="*/ 75 h 132"/>
                <a:gd name="T2" fmla="*/ 38 w 109"/>
                <a:gd name="T3" fmla="*/ 124 h 132"/>
                <a:gd name="T4" fmla="*/ 10 w 109"/>
                <a:gd name="T5" fmla="*/ 50 h 132"/>
                <a:gd name="T6" fmla="*/ 76 w 109"/>
                <a:gd name="T7" fmla="*/ 8 h 132"/>
                <a:gd name="T8" fmla="*/ 98 w 109"/>
                <a:gd name="T9" fmla="*/ 7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2">
                  <a:moveTo>
                    <a:pt x="98" y="75"/>
                  </a:moveTo>
                  <a:cubicBezTo>
                    <a:pt x="88" y="107"/>
                    <a:pt x="64" y="132"/>
                    <a:pt x="38" y="124"/>
                  </a:cubicBezTo>
                  <a:cubicBezTo>
                    <a:pt x="12" y="115"/>
                    <a:pt x="0" y="82"/>
                    <a:pt x="10" y="50"/>
                  </a:cubicBezTo>
                  <a:cubicBezTo>
                    <a:pt x="21" y="19"/>
                    <a:pt x="50" y="0"/>
                    <a:pt x="76" y="8"/>
                  </a:cubicBezTo>
                  <a:cubicBezTo>
                    <a:pt x="102" y="17"/>
                    <a:pt x="109" y="43"/>
                    <a:pt x="98" y="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862926DD-1EB4-984D-ADD9-656A6367F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1689" y="5402262"/>
              <a:ext cx="237203" cy="268414"/>
            </a:xfrm>
            <a:custGeom>
              <a:avLst/>
              <a:gdLst>
                <a:gd name="T0" fmla="*/ 93 w 109"/>
                <a:gd name="T1" fmla="*/ 39 h 123"/>
                <a:gd name="T2" fmla="*/ 83 w 109"/>
                <a:gd name="T3" fmla="*/ 111 h 123"/>
                <a:gd name="T4" fmla="*/ 16 w 109"/>
                <a:gd name="T5" fmla="*/ 84 h 123"/>
                <a:gd name="T6" fmla="*/ 25 w 109"/>
                <a:gd name="T7" fmla="*/ 12 h 123"/>
                <a:gd name="T8" fmla="*/ 93 w 109"/>
                <a:gd name="T9" fmla="*/ 3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23">
                  <a:moveTo>
                    <a:pt x="93" y="39"/>
                  </a:moveTo>
                  <a:cubicBezTo>
                    <a:pt x="109" y="66"/>
                    <a:pt x="104" y="98"/>
                    <a:pt x="83" y="111"/>
                  </a:cubicBezTo>
                  <a:cubicBezTo>
                    <a:pt x="62" y="123"/>
                    <a:pt x="32" y="111"/>
                    <a:pt x="16" y="84"/>
                  </a:cubicBezTo>
                  <a:cubicBezTo>
                    <a:pt x="0" y="57"/>
                    <a:pt x="4" y="25"/>
                    <a:pt x="25" y="12"/>
                  </a:cubicBezTo>
                  <a:cubicBezTo>
                    <a:pt x="47" y="0"/>
                    <a:pt x="77" y="12"/>
                    <a:pt x="93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084B980D-081F-2543-A684-156F6ABC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787" y="5792399"/>
              <a:ext cx="599250" cy="766893"/>
            </a:xfrm>
            <a:custGeom>
              <a:avLst/>
              <a:gdLst>
                <a:gd name="T0" fmla="*/ 384 w 384"/>
                <a:gd name="T1" fmla="*/ 823 h 823"/>
                <a:gd name="T2" fmla="*/ 0 w 384"/>
                <a:gd name="T3" fmla="*/ 823 h 823"/>
                <a:gd name="T4" fmla="*/ 55 w 384"/>
                <a:gd name="T5" fmla="*/ 0 h 823"/>
                <a:gd name="T6" fmla="*/ 203 w 384"/>
                <a:gd name="T7" fmla="*/ 46 h 823"/>
                <a:gd name="T8" fmla="*/ 331 w 384"/>
                <a:gd name="T9" fmla="*/ 0 h 823"/>
                <a:gd name="T10" fmla="*/ 384 w 384"/>
                <a:gd name="T11" fmla="*/ 8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823">
                  <a:moveTo>
                    <a:pt x="384" y="823"/>
                  </a:moveTo>
                  <a:lnTo>
                    <a:pt x="0" y="823"/>
                  </a:lnTo>
                  <a:lnTo>
                    <a:pt x="55" y="0"/>
                  </a:lnTo>
                  <a:lnTo>
                    <a:pt x="203" y="46"/>
                  </a:lnTo>
                  <a:lnTo>
                    <a:pt x="331" y="0"/>
                  </a:lnTo>
                  <a:lnTo>
                    <a:pt x="384" y="82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2475C7F3-71EC-E142-BFE0-EF55D463D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856" y="5503697"/>
              <a:ext cx="241885" cy="216916"/>
            </a:xfrm>
            <a:custGeom>
              <a:avLst/>
              <a:gdLst>
                <a:gd name="T0" fmla="*/ 106 w 111"/>
                <a:gd name="T1" fmla="*/ 24 h 99"/>
                <a:gd name="T2" fmla="*/ 103 w 111"/>
                <a:gd name="T3" fmla="*/ 23 h 99"/>
                <a:gd name="T4" fmla="*/ 103 w 111"/>
                <a:gd name="T5" fmla="*/ 16 h 99"/>
                <a:gd name="T6" fmla="*/ 103 w 111"/>
                <a:gd name="T7" fmla="*/ 14 h 99"/>
                <a:gd name="T8" fmla="*/ 103 w 111"/>
                <a:gd name="T9" fmla="*/ 13 h 99"/>
                <a:gd name="T10" fmla="*/ 102 w 111"/>
                <a:gd name="T11" fmla="*/ 12 h 99"/>
                <a:gd name="T12" fmla="*/ 102 w 111"/>
                <a:gd name="T13" fmla="*/ 11 h 99"/>
                <a:gd name="T14" fmla="*/ 102 w 111"/>
                <a:gd name="T15" fmla="*/ 10 h 99"/>
                <a:gd name="T16" fmla="*/ 102 w 111"/>
                <a:gd name="T17" fmla="*/ 9 h 99"/>
                <a:gd name="T18" fmla="*/ 102 w 111"/>
                <a:gd name="T19" fmla="*/ 9 h 99"/>
                <a:gd name="T20" fmla="*/ 101 w 111"/>
                <a:gd name="T21" fmla="*/ 6 h 99"/>
                <a:gd name="T22" fmla="*/ 100 w 111"/>
                <a:gd name="T23" fmla="*/ 6 h 99"/>
                <a:gd name="T24" fmla="*/ 100 w 111"/>
                <a:gd name="T25" fmla="*/ 5 h 99"/>
                <a:gd name="T26" fmla="*/ 99 w 111"/>
                <a:gd name="T27" fmla="*/ 4 h 99"/>
                <a:gd name="T28" fmla="*/ 99 w 111"/>
                <a:gd name="T29" fmla="*/ 3 h 99"/>
                <a:gd name="T30" fmla="*/ 99 w 111"/>
                <a:gd name="T31" fmla="*/ 3 h 99"/>
                <a:gd name="T32" fmla="*/ 90 w 111"/>
                <a:gd name="T33" fmla="*/ 4 h 99"/>
                <a:gd name="T34" fmla="*/ 74 w 111"/>
                <a:gd name="T35" fmla="*/ 0 h 99"/>
                <a:gd name="T36" fmla="*/ 45 w 111"/>
                <a:gd name="T37" fmla="*/ 4 h 99"/>
                <a:gd name="T38" fmla="*/ 15 w 111"/>
                <a:gd name="T39" fmla="*/ 0 h 99"/>
                <a:gd name="T40" fmla="*/ 11 w 111"/>
                <a:gd name="T41" fmla="*/ 5 h 99"/>
                <a:gd name="T42" fmla="*/ 11 w 111"/>
                <a:gd name="T43" fmla="*/ 5 h 99"/>
                <a:gd name="T44" fmla="*/ 10 w 111"/>
                <a:gd name="T45" fmla="*/ 7 h 99"/>
                <a:gd name="T46" fmla="*/ 10 w 111"/>
                <a:gd name="T47" fmla="*/ 7 h 99"/>
                <a:gd name="T48" fmla="*/ 9 w 111"/>
                <a:gd name="T49" fmla="*/ 9 h 99"/>
                <a:gd name="T50" fmla="*/ 9 w 111"/>
                <a:gd name="T51" fmla="*/ 9 h 99"/>
                <a:gd name="T52" fmla="*/ 9 w 111"/>
                <a:gd name="T53" fmla="*/ 11 h 99"/>
                <a:gd name="T54" fmla="*/ 9 w 111"/>
                <a:gd name="T55" fmla="*/ 12 h 99"/>
                <a:gd name="T56" fmla="*/ 8 w 111"/>
                <a:gd name="T57" fmla="*/ 13 h 99"/>
                <a:gd name="T58" fmla="*/ 8 w 111"/>
                <a:gd name="T59" fmla="*/ 14 h 99"/>
                <a:gd name="T60" fmla="*/ 8 w 111"/>
                <a:gd name="T61" fmla="*/ 16 h 99"/>
                <a:gd name="T62" fmla="*/ 8 w 111"/>
                <a:gd name="T63" fmla="*/ 23 h 99"/>
                <a:gd name="T64" fmla="*/ 7 w 111"/>
                <a:gd name="T65" fmla="*/ 23 h 99"/>
                <a:gd name="T66" fmla="*/ 0 w 111"/>
                <a:gd name="T67" fmla="*/ 31 h 99"/>
                <a:gd name="T68" fmla="*/ 0 w 111"/>
                <a:gd name="T69" fmla="*/ 49 h 99"/>
                <a:gd name="T70" fmla="*/ 8 w 111"/>
                <a:gd name="T71" fmla="*/ 57 h 99"/>
                <a:gd name="T72" fmla="*/ 34 w 111"/>
                <a:gd name="T73" fmla="*/ 99 h 99"/>
                <a:gd name="T74" fmla="*/ 77 w 111"/>
                <a:gd name="T75" fmla="*/ 99 h 99"/>
                <a:gd name="T76" fmla="*/ 103 w 111"/>
                <a:gd name="T77" fmla="*/ 57 h 99"/>
                <a:gd name="T78" fmla="*/ 111 w 111"/>
                <a:gd name="T79" fmla="*/ 49 h 99"/>
                <a:gd name="T80" fmla="*/ 111 w 111"/>
                <a:gd name="T81" fmla="*/ 31 h 99"/>
                <a:gd name="T82" fmla="*/ 106 w 111"/>
                <a:gd name="T83" fmla="*/ 2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99">
                  <a:moveTo>
                    <a:pt x="106" y="24"/>
                  </a:moveTo>
                  <a:cubicBezTo>
                    <a:pt x="105" y="23"/>
                    <a:pt x="104" y="23"/>
                    <a:pt x="103" y="23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03" y="15"/>
                    <a:pt x="103" y="14"/>
                  </a:cubicBezTo>
                  <a:cubicBezTo>
                    <a:pt x="103" y="14"/>
                    <a:pt x="103" y="14"/>
                    <a:pt x="103" y="13"/>
                  </a:cubicBezTo>
                  <a:cubicBezTo>
                    <a:pt x="103" y="13"/>
                    <a:pt x="103" y="13"/>
                    <a:pt x="102" y="12"/>
                  </a:cubicBezTo>
                  <a:cubicBezTo>
                    <a:pt x="102" y="12"/>
                    <a:pt x="102" y="12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2" y="10"/>
                    <a:pt x="102" y="10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8"/>
                    <a:pt x="101" y="7"/>
                    <a:pt x="101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9" y="3"/>
                    <a:pt x="99" y="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6" y="4"/>
                    <a:pt x="93" y="4"/>
                    <a:pt x="90" y="4"/>
                  </a:cubicBezTo>
                  <a:cubicBezTo>
                    <a:pt x="83" y="4"/>
                    <a:pt x="78" y="2"/>
                    <a:pt x="74" y="0"/>
                  </a:cubicBezTo>
                  <a:cubicBezTo>
                    <a:pt x="67" y="2"/>
                    <a:pt x="57" y="4"/>
                    <a:pt x="45" y="4"/>
                  </a:cubicBezTo>
                  <a:cubicBezTo>
                    <a:pt x="33" y="4"/>
                    <a:pt x="22" y="2"/>
                    <a:pt x="15" y="0"/>
                  </a:cubicBezTo>
                  <a:cubicBezTo>
                    <a:pt x="14" y="1"/>
                    <a:pt x="12" y="3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0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7" y="23"/>
                    <a:pt x="7" y="23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8" y="57"/>
                    <a:pt x="22" y="99"/>
                    <a:pt x="34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89" y="99"/>
                    <a:pt x="103" y="57"/>
                    <a:pt x="103" y="57"/>
                  </a:cubicBezTo>
                  <a:cubicBezTo>
                    <a:pt x="107" y="57"/>
                    <a:pt x="111" y="53"/>
                    <a:pt x="111" y="49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28"/>
                    <a:pt x="109" y="25"/>
                    <a:pt x="106" y="24"/>
                  </a:cubicBezTo>
                  <a:close/>
                </a:path>
              </a:pathLst>
            </a:custGeom>
            <a:solidFill>
              <a:srgbClr val="DFBA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22C11DC1-4122-2B45-8FBD-34C9556BB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9618" y="5764309"/>
              <a:ext cx="452559" cy="603932"/>
            </a:xfrm>
            <a:custGeom>
              <a:avLst/>
              <a:gdLst>
                <a:gd name="T0" fmla="*/ 203 w 290"/>
                <a:gd name="T1" fmla="*/ 3 h 387"/>
                <a:gd name="T2" fmla="*/ 148 w 290"/>
                <a:gd name="T3" fmla="*/ 47 h 387"/>
                <a:gd name="T4" fmla="*/ 92 w 290"/>
                <a:gd name="T5" fmla="*/ 0 h 387"/>
                <a:gd name="T6" fmla="*/ 0 w 290"/>
                <a:gd name="T7" fmla="*/ 18 h 387"/>
                <a:gd name="T8" fmla="*/ 35 w 290"/>
                <a:gd name="T9" fmla="*/ 387 h 387"/>
                <a:gd name="T10" fmla="*/ 250 w 290"/>
                <a:gd name="T11" fmla="*/ 387 h 387"/>
                <a:gd name="T12" fmla="*/ 290 w 290"/>
                <a:gd name="T13" fmla="*/ 14 h 387"/>
                <a:gd name="T14" fmla="*/ 203 w 290"/>
                <a:gd name="T15" fmla="*/ 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87">
                  <a:moveTo>
                    <a:pt x="203" y="3"/>
                  </a:moveTo>
                  <a:lnTo>
                    <a:pt x="148" y="47"/>
                  </a:lnTo>
                  <a:lnTo>
                    <a:pt x="92" y="0"/>
                  </a:lnTo>
                  <a:lnTo>
                    <a:pt x="0" y="18"/>
                  </a:lnTo>
                  <a:lnTo>
                    <a:pt x="35" y="387"/>
                  </a:lnTo>
                  <a:lnTo>
                    <a:pt x="250" y="387"/>
                  </a:lnTo>
                  <a:lnTo>
                    <a:pt x="290" y="14"/>
                  </a:lnTo>
                  <a:lnTo>
                    <a:pt x="203" y="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grpSp>
          <p:nvGrpSpPr>
            <p:cNvPr id="107" name="Group 48">
              <a:extLst>
                <a:ext uri="{FF2B5EF4-FFF2-40B4-BE49-F238E27FC236}">
                  <a16:creationId xmlns:a16="http://schemas.microsoft.com/office/drawing/2014/main" id="{7563F5D9-B986-6E47-A79F-0CA28D733823}"/>
                </a:ext>
              </a:extLst>
            </p:cNvPr>
            <p:cNvGrpSpPr/>
            <p:nvPr/>
          </p:nvGrpSpPr>
          <p:grpSpPr>
            <a:xfrm>
              <a:off x="5383670" y="5450198"/>
              <a:ext cx="325437" cy="354012"/>
              <a:chOff x="5395100" y="5514975"/>
              <a:chExt cx="325437" cy="354012"/>
            </a:xfrm>
          </p:grpSpPr>
          <p:sp>
            <p:nvSpPr>
              <p:cNvPr id="138" name="Freeform 3763">
                <a:extLst>
                  <a:ext uri="{FF2B5EF4-FFF2-40B4-BE49-F238E27FC236}">
                    <a16:creationId xmlns:a16="http://schemas.microsoft.com/office/drawing/2014/main" id="{720C052C-8D20-0647-B62C-5CC082D13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5100" y="5748337"/>
                <a:ext cx="100013" cy="42863"/>
              </a:xfrm>
              <a:custGeom>
                <a:avLst/>
                <a:gdLst>
                  <a:gd name="T0" fmla="*/ 17 w 49"/>
                  <a:gd name="T1" fmla="*/ 13 h 21"/>
                  <a:gd name="T2" fmla="*/ 0 w 49"/>
                  <a:gd name="T3" fmla="*/ 5 h 21"/>
                  <a:gd name="T4" fmla="*/ 30 w 49"/>
                  <a:gd name="T5" fmla="*/ 1 h 21"/>
                  <a:gd name="T6" fmla="*/ 49 w 49"/>
                  <a:gd name="T7" fmla="*/ 21 h 21"/>
                  <a:gd name="T8" fmla="*/ 17 w 49"/>
                  <a:gd name="T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1">
                    <a:moveTo>
                      <a:pt x="17" y="13"/>
                    </a:moveTo>
                    <a:cubicBezTo>
                      <a:pt x="9" y="13"/>
                      <a:pt x="2" y="7"/>
                      <a:pt x="0" y="5"/>
                    </a:cubicBezTo>
                    <a:cubicBezTo>
                      <a:pt x="10" y="13"/>
                      <a:pt x="16" y="2"/>
                      <a:pt x="30" y="1"/>
                    </a:cubicBezTo>
                    <a:cubicBezTo>
                      <a:pt x="48" y="0"/>
                      <a:pt x="49" y="21"/>
                      <a:pt x="49" y="21"/>
                    </a:cubicBezTo>
                    <a:cubicBezTo>
                      <a:pt x="39" y="8"/>
                      <a:pt x="26" y="12"/>
                      <a:pt x="17" y="13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" name="Freeform 3764">
                <a:extLst>
                  <a:ext uri="{FF2B5EF4-FFF2-40B4-BE49-F238E27FC236}">
                    <a16:creationId xmlns:a16="http://schemas.microsoft.com/office/drawing/2014/main" id="{63C7DDA8-1BDF-1E4A-A225-2C0905716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5100" y="5757862"/>
                <a:ext cx="100013" cy="38100"/>
              </a:xfrm>
              <a:custGeom>
                <a:avLst/>
                <a:gdLst>
                  <a:gd name="T0" fmla="*/ 0 w 49"/>
                  <a:gd name="T1" fmla="*/ 0 h 18"/>
                  <a:gd name="T2" fmla="*/ 0 w 49"/>
                  <a:gd name="T3" fmla="*/ 0 h 18"/>
                  <a:gd name="T4" fmla="*/ 17 w 49"/>
                  <a:gd name="T5" fmla="*/ 8 h 18"/>
                  <a:gd name="T6" fmla="*/ 49 w 49"/>
                  <a:gd name="T7" fmla="*/ 16 h 18"/>
                  <a:gd name="T8" fmla="*/ 24 w 49"/>
                  <a:gd name="T9" fmla="*/ 18 h 18"/>
                  <a:gd name="T10" fmla="*/ 0 w 49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9" y="8"/>
                      <a:pt x="17" y="8"/>
                    </a:cubicBezTo>
                    <a:cubicBezTo>
                      <a:pt x="26" y="7"/>
                      <a:pt x="39" y="3"/>
                      <a:pt x="49" y="16"/>
                    </a:cubicBezTo>
                    <a:cubicBezTo>
                      <a:pt x="38" y="13"/>
                      <a:pt x="36" y="18"/>
                      <a:pt x="24" y="18"/>
                    </a:cubicBezTo>
                    <a:cubicBezTo>
                      <a:pt x="11" y="1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" name="Freeform 3766">
                <a:extLst>
                  <a:ext uri="{FF2B5EF4-FFF2-40B4-BE49-F238E27FC236}">
                    <a16:creationId xmlns:a16="http://schemas.microsoft.com/office/drawing/2014/main" id="{F1A74252-1177-5F49-8722-C2AD706B9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000" y="5597525"/>
                <a:ext cx="23813" cy="241300"/>
              </a:xfrm>
              <a:custGeom>
                <a:avLst/>
                <a:gdLst>
                  <a:gd name="T0" fmla="*/ 15 w 15"/>
                  <a:gd name="T1" fmla="*/ 152 h 152"/>
                  <a:gd name="T2" fmla="*/ 7 w 15"/>
                  <a:gd name="T3" fmla="*/ 152 h 152"/>
                  <a:gd name="T4" fmla="*/ 0 w 15"/>
                  <a:gd name="T5" fmla="*/ 0 h 152"/>
                  <a:gd name="T6" fmla="*/ 7 w 15"/>
                  <a:gd name="T7" fmla="*/ 0 h 152"/>
                  <a:gd name="T8" fmla="*/ 15 w 15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2">
                    <a:moveTo>
                      <a:pt x="15" y="152"/>
                    </a:moveTo>
                    <a:lnTo>
                      <a:pt x="7" y="15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5" y="152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" name="Oval 3774">
                <a:extLst>
                  <a:ext uri="{FF2B5EF4-FFF2-40B4-BE49-F238E27FC236}">
                    <a16:creationId xmlns:a16="http://schemas.microsoft.com/office/drawing/2014/main" id="{549DD5D9-C107-C347-947E-1CAD339DC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2087" y="5565775"/>
                <a:ext cx="134938" cy="139700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" name="Freeform 3767">
                <a:extLst>
                  <a:ext uri="{FF2B5EF4-FFF2-40B4-BE49-F238E27FC236}">
                    <a16:creationId xmlns:a16="http://schemas.microsoft.com/office/drawing/2014/main" id="{CCFE621D-2470-0A40-97A9-AAC44AF34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762" y="5535612"/>
                <a:ext cx="22225" cy="314325"/>
              </a:xfrm>
              <a:custGeom>
                <a:avLst/>
                <a:gdLst>
                  <a:gd name="T0" fmla="*/ 0 w 14"/>
                  <a:gd name="T1" fmla="*/ 198 h 198"/>
                  <a:gd name="T2" fmla="*/ 8 w 14"/>
                  <a:gd name="T3" fmla="*/ 198 h 198"/>
                  <a:gd name="T4" fmla="*/ 14 w 14"/>
                  <a:gd name="T5" fmla="*/ 1 h 198"/>
                  <a:gd name="T6" fmla="*/ 5 w 14"/>
                  <a:gd name="T7" fmla="*/ 0 h 198"/>
                  <a:gd name="T8" fmla="*/ 0 w 14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8">
                    <a:moveTo>
                      <a:pt x="0" y="198"/>
                    </a:moveTo>
                    <a:lnTo>
                      <a:pt x="8" y="198"/>
                    </a:lnTo>
                    <a:lnTo>
                      <a:pt x="14" y="1"/>
                    </a:lnTo>
                    <a:lnTo>
                      <a:pt x="5" y="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" name="Oval 3768">
                <a:extLst>
                  <a:ext uri="{FF2B5EF4-FFF2-40B4-BE49-F238E27FC236}">
                    <a16:creationId xmlns:a16="http://schemas.microsoft.com/office/drawing/2014/main" id="{469DF387-BBF2-F14F-8121-971FA0A07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5437" y="5514975"/>
                <a:ext cx="150813" cy="150812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" name="Freeform 3769">
                <a:extLst>
                  <a:ext uri="{FF2B5EF4-FFF2-40B4-BE49-F238E27FC236}">
                    <a16:creationId xmlns:a16="http://schemas.microsoft.com/office/drawing/2014/main" id="{44ACC120-275B-124B-9923-B97EE265C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875" y="5710237"/>
                <a:ext cx="90488" cy="47625"/>
              </a:xfrm>
              <a:custGeom>
                <a:avLst/>
                <a:gdLst>
                  <a:gd name="T0" fmla="*/ 31 w 44"/>
                  <a:gd name="T1" fmla="*/ 10 h 23"/>
                  <a:gd name="T2" fmla="*/ 44 w 44"/>
                  <a:gd name="T3" fmla="*/ 0 h 23"/>
                  <a:gd name="T4" fmla="*/ 16 w 44"/>
                  <a:gd name="T5" fmla="*/ 2 h 23"/>
                  <a:gd name="T6" fmla="*/ 2 w 44"/>
                  <a:gd name="T7" fmla="*/ 23 h 23"/>
                  <a:gd name="T8" fmla="*/ 31 w 44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3">
                    <a:moveTo>
                      <a:pt x="31" y="10"/>
                    </a:moveTo>
                    <a:cubicBezTo>
                      <a:pt x="38" y="9"/>
                      <a:pt x="43" y="2"/>
                      <a:pt x="44" y="0"/>
                    </a:cubicBezTo>
                    <a:cubicBezTo>
                      <a:pt x="37" y="9"/>
                      <a:pt x="29" y="0"/>
                      <a:pt x="16" y="2"/>
                    </a:cubicBezTo>
                    <a:cubicBezTo>
                      <a:pt x="0" y="4"/>
                      <a:pt x="2" y="23"/>
                      <a:pt x="2" y="23"/>
                    </a:cubicBezTo>
                    <a:cubicBezTo>
                      <a:pt x="10" y="9"/>
                      <a:pt x="22" y="11"/>
                      <a:pt x="31" y="10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" name="Freeform 3770">
                <a:extLst>
                  <a:ext uri="{FF2B5EF4-FFF2-40B4-BE49-F238E27FC236}">
                    <a16:creationId xmlns:a16="http://schemas.microsoft.com/office/drawing/2014/main" id="{3BDA9DA2-38CB-3443-B9B0-3C607DE9F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637" y="5710237"/>
                <a:ext cx="85725" cy="47625"/>
              </a:xfrm>
              <a:custGeom>
                <a:avLst/>
                <a:gdLst>
                  <a:gd name="T0" fmla="*/ 42 w 42"/>
                  <a:gd name="T1" fmla="*/ 0 h 23"/>
                  <a:gd name="T2" fmla="*/ 42 w 42"/>
                  <a:gd name="T3" fmla="*/ 0 h 23"/>
                  <a:gd name="T4" fmla="*/ 28 w 42"/>
                  <a:gd name="T5" fmla="*/ 10 h 23"/>
                  <a:gd name="T6" fmla="*/ 0 w 42"/>
                  <a:gd name="T7" fmla="*/ 23 h 23"/>
                  <a:gd name="T8" fmla="*/ 24 w 42"/>
                  <a:gd name="T9" fmla="*/ 21 h 23"/>
                  <a:gd name="T10" fmla="*/ 42 w 4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3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1" y="2"/>
                      <a:pt x="36" y="9"/>
                      <a:pt x="28" y="10"/>
                    </a:cubicBezTo>
                    <a:cubicBezTo>
                      <a:pt x="20" y="11"/>
                      <a:pt x="7" y="9"/>
                      <a:pt x="0" y="23"/>
                    </a:cubicBezTo>
                    <a:cubicBezTo>
                      <a:pt x="10" y="19"/>
                      <a:pt x="13" y="23"/>
                      <a:pt x="24" y="21"/>
                    </a:cubicBezTo>
                    <a:cubicBezTo>
                      <a:pt x="36" y="18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" name="Freeform 3771">
                <a:extLst>
                  <a:ext uri="{FF2B5EF4-FFF2-40B4-BE49-F238E27FC236}">
                    <a16:creationId xmlns:a16="http://schemas.microsoft.com/office/drawing/2014/main" id="{B9056071-B87E-1844-A185-A67D579CD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8462" y="5715000"/>
                <a:ext cx="92075" cy="41275"/>
              </a:xfrm>
              <a:custGeom>
                <a:avLst/>
                <a:gdLst>
                  <a:gd name="T0" fmla="*/ 30 w 45"/>
                  <a:gd name="T1" fmla="*/ 11 h 20"/>
                  <a:gd name="T2" fmla="*/ 45 w 45"/>
                  <a:gd name="T3" fmla="*/ 3 h 20"/>
                  <a:gd name="T4" fmla="*/ 17 w 45"/>
                  <a:gd name="T5" fmla="*/ 1 h 20"/>
                  <a:gd name="T6" fmla="*/ 0 w 45"/>
                  <a:gd name="T7" fmla="*/ 20 h 20"/>
                  <a:gd name="T8" fmla="*/ 30 w 45"/>
                  <a:gd name="T9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0">
                    <a:moveTo>
                      <a:pt x="30" y="11"/>
                    </a:moveTo>
                    <a:cubicBezTo>
                      <a:pt x="37" y="11"/>
                      <a:pt x="43" y="5"/>
                      <a:pt x="45" y="3"/>
                    </a:cubicBezTo>
                    <a:cubicBezTo>
                      <a:pt x="36" y="11"/>
                      <a:pt x="30" y="1"/>
                      <a:pt x="17" y="1"/>
                    </a:cubicBezTo>
                    <a:cubicBezTo>
                      <a:pt x="0" y="0"/>
                      <a:pt x="0" y="20"/>
                      <a:pt x="0" y="20"/>
                    </a:cubicBezTo>
                    <a:cubicBezTo>
                      <a:pt x="9" y="8"/>
                      <a:pt x="21" y="11"/>
                      <a:pt x="30" y="11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" name="Freeform 3772">
                <a:extLst>
                  <a:ext uri="{FF2B5EF4-FFF2-40B4-BE49-F238E27FC236}">
                    <a16:creationId xmlns:a16="http://schemas.microsoft.com/office/drawing/2014/main" id="{36DA6B29-9B31-F541-BD53-0D8579B16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8462" y="5721350"/>
                <a:ext cx="92075" cy="39687"/>
              </a:xfrm>
              <a:custGeom>
                <a:avLst/>
                <a:gdLst>
                  <a:gd name="T0" fmla="*/ 45 w 45"/>
                  <a:gd name="T1" fmla="*/ 0 h 19"/>
                  <a:gd name="T2" fmla="*/ 45 w 45"/>
                  <a:gd name="T3" fmla="*/ 0 h 19"/>
                  <a:gd name="T4" fmla="*/ 30 w 45"/>
                  <a:gd name="T5" fmla="*/ 8 h 19"/>
                  <a:gd name="T6" fmla="*/ 0 w 45"/>
                  <a:gd name="T7" fmla="*/ 17 h 19"/>
                  <a:gd name="T8" fmla="*/ 24 w 45"/>
                  <a:gd name="T9" fmla="*/ 18 h 19"/>
                  <a:gd name="T10" fmla="*/ 45 w 4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">
                    <a:moveTo>
                      <a:pt x="45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3" y="2"/>
                      <a:pt x="37" y="8"/>
                      <a:pt x="30" y="8"/>
                    </a:cubicBezTo>
                    <a:cubicBezTo>
                      <a:pt x="21" y="8"/>
                      <a:pt x="9" y="5"/>
                      <a:pt x="0" y="17"/>
                    </a:cubicBezTo>
                    <a:cubicBezTo>
                      <a:pt x="10" y="14"/>
                      <a:pt x="12" y="19"/>
                      <a:pt x="24" y="18"/>
                    </a:cubicBezTo>
                    <a:cubicBezTo>
                      <a:pt x="36" y="17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" name="Freeform 3773">
                <a:extLst>
                  <a:ext uri="{FF2B5EF4-FFF2-40B4-BE49-F238E27FC236}">
                    <a16:creationId xmlns:a16="http://schemas.microsoft.com/office/drawing/2014/main" id="{7C56D6FB-763E-764A-8002-4CE64C892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4625" y="5805487"/>
                <a:ext cx="301625" cy="63500"/>
              </a:xfrm>
              <a:custGeom>
                <a:avLst/>
                <a:gdLst>
                  <a:gd name="T0" fmla="*/ 73 w 146"/>
                  <a:gd name="T1" fmla="*/ 0 h 30"/>
                  <a:gd name="T2" fmla="*/ 35 w 146"/>
                  <a:gd name="T3" fmla="*/ 14 h 30"/>
                  <a:gd name="T4" fmla="*/ 0 w 146"/>
                  <a:gd name="T5" fmla="*/ 30 h 30"/>
                  <a:gd name="T6" fmla="*/ 146 w 146"/>
                  <a:gd name="T7" fmla="*/ 30 h 30"/>
                  <a:gd name="T8" fmla="*/ 111 w 146"/>
                  <a:gd name="T9" fmla="*/ 14 h 30"/>
                  <a:gd name="T10" fmla="*/ 73 w 146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30">
                    <a:moveTo>
                      <a:pt x="73" y="0"/>
                    </a:moveTo>
                    <a:cubicBezTo>
                      <a:pt x="59" y="5"/>
                      <a:pt x="47" y="9"/>
                      <a:pt x="35" y="14"/>
                    </a:cubicBezTo>
                    <a:cubicBezTo>
                      <a:pt x="22" y="19"/>
                      <a:pt x="11" y="24"/>
                      <a:pt x="0" y="30"/>
                    </a:cubicBezTo>
                    <a:cubicBezTo>
                      <a:pt x="25" y="30"/>
                      <a:pt x="122" y="30"/>
                      <a:pt x="146" y="30"/>
                    </a:cubicBezTo>
                    <a:cubicBezTo>
                      <a:pt x="134" y="24"/>
                      <a:pt x="123" y="19"/>
                      <a:pt x="111" y="14"/>
                    </a:cubicBezTo>
                    <a:cubicBezTo>
                      <a:pt x="98" y="9"/>
                      <a:pt x="86" y="5"/>
                      <a:pt x="73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109" name="Group 50">
              <a:extLst>
                <a:ext uri="{FF2B5EF4-FFF2-40B4-BE49-F238E27FC236}">
                  <a16:creationId xmlns:a16="http://schemas.microsoft.com/office/drawing/2014/main" id="{B765BB34-8DB3-7C4B-9B4B-C90ECD3C7CCE}"/>
                </a:ext>
              </a:extLst>
            </p:cNvPr>
            <p:cNvGrpSpPr/>
            <p:nvPr/>
          </p:nvGrpSpPr>
          <p:grpSpPr>
            <a:xfrm>
              <a:off x="6599237" y="5326062"/>
              <a:ext cx="685800" cy="482600"/>
              <a:chOff x="6476187" y="5402262"/>
              <a:chExt cx="685800" cy="482600"/>
            </a:xfrm>
          </p:grpSpPr>
          <p:sp>
            <p:nvSpPr>
              <p:cNvPr id="125" name="Freeform 3463">
                <a:extLst>
                  <a:ext uri="{FF2B5EF4-FFF2-40B4-BE49-F238E27FC236}">
                    <a16:creationId xmlns:a16="http://schemas.microsoft.com/office/drawing/2014/main" id="{27BB84F0-B0DB-3841-BEF7-9780E390A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5462" y="5789612"/>
                <a:ext cx="25400" cy="7937"/>
              </a:xfrm>
              <a:custGeom>
                <a:avLst/>
                <a:gdLst>
                  <a:gd name="T0" fmla="*/ 12 w 12"/>
                  <a:gd name="T1" fmla="*/ 1 h 4"/>
                  <a:gd name="T2" fmla="*/ 9 w 12"/>
                  <a:gd name="T3" fmla="*/ 4 h 4"/>
                  <a:gd name="T4" fmla="*/ 4 w 12"/>
                  <a:gd name="T5" fmla="*/ 4 h 4"/>
                  <a:gd name="T6" fmla="*/ 0 w 12"/>
                  <a:gd name="T7" fmla="*/ 1 h 4"/>
                  <a:gd name="T8" fmla="*/ 0 w 12"/>
                  <a:gd name="T9" fmla="*/ 1 h 4"/>
                  <a:gd name="T10" fmla="*/ 4 w 12"/>
                  <a:gd name="T11" fmla="*/ 0 h 4"/>
                  <a:gd name="T12" fmla="*/ 9 w 12"/>
                  <a:gd name="T13" fmla="*/ 0 h 4"/>
                  <a:gd name="T14" fmla="*/ 12 w 12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1"/>
                    </a:moveTo>
                    <a:cubicBezTo>
                      <a:pt x="12" y="2"/>
                      <a:pt x="10" y="4"/>
                      <a:pt x="9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4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2" y="0"/>
                      <a:pt x="12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" name="Freeform 3745">
                <a:extLst>
                  <a:ext uri="{FF2B5EF4-FFF2-40B4-BE49-F238E27FC236}">
                    <a16:creationId xmlns:a16="http://schemas.microsoft.com/office/drawing/2014/main" id="{6BEE2A5C-1251-6F44-B40E-2B6001C89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6187" y="5402262"/>
                <a:ext cx="685800" cy="454025"/>
              </a:xfrm>
              <a:custGeom>
                <a:avLst/>
                <a:gdLst>
                  <a:gd name="T0" fmla="*/ 279 w 332"/>
                  <a:gd name="T1" fmla="*/ 94 h 219"/>
                  <a:gd name="T2" fmla="*/ 279 w 332"/>
                  <a:gd name="T3" fmla="*/ 89 h 219"/>
                  <a:gd name="T4" fmla="*/ 186 w 332"/>
                  <a:gd name="T5" fmla="*/ 0 h 219"/>
                  <a:gd name="T6" fmla="*/ 111 w 332"/>
                  <a:gd name="T7" fmla="*/ 40 h 219"/>
                  <a:gd name="T8" fmla="*/ 84 w 332"/>
                  <a:gd name="T9" fmla="*/ 31 h 219"/>
                  <a:gd name="T10" fmla="*/ 58 w 332"/>
                  <a:gd name="T11" fmla="*/ 40 h 219"/>
                  <a:gd name="T12" fmla="*/ 31 w 332"/>
                  <a:gd name="T13" fmla="*/ 85 h 219"/>
                  <a:gd name="T14" fmla="*/ 0 w 332"/>
                  <a:gd name="T15" fmla="*/ 147 h 219"/>
                  <a:gd name="T16" fmla="*/ 62 w 332"/>
                  <a:gd name="T17" fmla="*/ 219 h 219"/>
                  <a:gd name="T18" fmla="*/ 71 w 332"/>
                  <a:gd name="T19" fmla="*/ 219 h 219"/>
                  <a:gd name="T20" fmla="*/ 80 w 332"/>
                  <a:gd name="T21" fmla="*/ 219 h 219"/>
                  <a:gd name="T22" fmla="*/ 226 w 332"/>
                  <a:gd name="T23" fmla="*/ 219 h 219"/>
                  <a:gd name="T24" fmla="*/ 230 w 332"/>
                  <a:gd name="T25" fmla="*/ 219 h 219"/>
                  <a:gd name="T26" fmla="*/ 235 w 332"/>
                  <a:gd name="T27" fmla="*/ 219 h 219"/>
                  <a:gd name="T28" fmla="*/ 244 w 332"/>
                  <a:gd name="T29" fmla="*/ 219 h 219"/>
                  <a:gd name="T30" fmla="*/ 270 w 332"/>
                  <a:gd name="T31" fmla="*/ 219 h 219"/>
                  <a:gd name="T32" fmla="*/ 332 w 332"/>
                  <a:gd name="T33" fmla="*/ 156 h 219"/>
                  <a:gd name="T34" fmla="*/ 279 w 332"/>
                  <a:gd name="T35" fmla="*/ 9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2" h="219">
                    <a:moveTo>
                      <a:pt x="279" y="94"/>
                    </a:moveTo>
                    <a:cubicBezTo>
                      <a:pt x="279" y="94"/>
                      <a:pt x="279" y="94"/>
                      <a:pt x="279" y="89"/>
                    </a:cubicBezTo>
                    <a:cubicBezTo>
                      <a:pt x="279" y="40"/>
                      <a:pt x="239" y="0"/>
                      <a:pt x="186" y="0"/>
                    </a:cubicBezTo>
                    <a:cubicBezTo>
                      <a:pt x="155" y="0"/>
                      <a:pt x="129" y="13"/>
                      <a:pt x="111" y="40"/>
                    </a:cubicBezTo>
                    <a:cubicBezTo>
                      <a:pt x="102" y="36"/>
                      <a:pt x="93" y="31"/>
                      <a:pt x="84" y="31"/>
                    </a:cubicBezTo>
                    <a:cubicBezTo>
                      <a:pt x="76" y="31"/>
                      <a:pt x="67" y="36"/>
                      <a:pt x="58" y="40"/>
                    </a:cubicBezTo>
                    <a:cubicBezTo>
                      <a:pt x="40" y="54"/>
                      <a:pt x="31" y="67"/>
                      <a:pt x="31" y="85"/>
                    </a:cubicBezTo>
                    <a:cubicBezTo>
                      <a:pt x="14" y="98"/>
                      <a:pt x="0" y="121"/>
                      <a:pt x="0" y="147"/>
                    </a:cubicBezTo>
                    <a:cubicBezTo>
                      <a:pt x="0" y="183"/>
                      <a:pt x="27" y="214"/>
                      <a:pt x="62" y="219"/>
                    </a:cubicBezTo>
                    <a:cubicBezTo>
                      <a:pt x="67" y="219"/>
                      <a:pt x="71" y="219"/>
                      <a:pt x="71" y="219"/>
                    </a:cubicBezTo>
                    <a:cubicBezTo>
                      <a:pt x="76" y="219"/>
                      <a:pt x="76" y="219"/>
                      <a:pt x="80" y="219"/>
                    </a:cubicBezTo>
                    <a:cubicBezTo>
                      <a:pt x="111" y="219"/>
                      <a:pt x="191" y="219"/>
                      <a:pt x="226" y="219"/>
                    </a:cubicBezTo>
                    <a:cubicBezTo>
                      <a:pt x="230" y="219"/>
                      <a:pt x="230" y="219"/>
                      <a:pt x="230" y="219"/>
                    </a:cubicBezTo>
                    <a:cubicBezTo>
                      <a:pt x="235" y="219"/>
                      <a:pt x="235" y="219"/>
                      <a:pt x="235" y="219"/>
                    </a:cubicBezTo>
                    <a:cubicBezTo>
                      <a:pt x="244" y="219"/>
                      <a:pt x="244" y="219"/>
                      <a:pt x="244" y="219"/>
                    </a:cubicBezTo>
                    <a:cubicBezTo>
                      <a:pt x="270" y="219"/>
                      <a:pt x="270" y="219"/>
                      <a:pt x="270" y="219"/>
                    </a:cubicBezTo>
                    <a:cubicBezTo>
                      <a:pt x="305" y="219"/>
                      <a:pt x="332" y="192"/>
                      <a:pt x="332" y="156"/>
                    </a:cubicBezTo>
                    <a:cubicBezTo>
                      <a:pt x="332" y="125"/>
                      <a:pt x="305" y="98"/>
                      <a:pt x="279" y="94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" name="Freeform 3746">
                <a:extLst>
                  <a:ext uri="{FF2B5EF4-FFF2-40B4-BE49-F238E27FC236}">
                    <a16:creationId xmlns:a16="http://schemas.microsoft.com/office/drawing/2014/main" id="{6FAF7A2D-D3AA-334C-AED2-EC7B62E31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987" y="5735637"/>
                <a:ext cx="142875" cy="17463"/>
              </a:xfrm>
              <a:custGeom>
                <a:avLst/>
                <a:gdLst>
                  <a:gd name="T0" fmla="*/ 0 w 90"/>
                  <a:gd name="T1" fmla="*/ 0 h 11"/>
                  <a:gd name="T2" fmla="*/ 90 w 90"/>
                  <a:gd name="T3" fmla="*/ 0 h 11"/>
                  <a:gd name="T4" fmla="*/ 90 w 90"/>
                  <a:gd name="T5" fmla="*/ 11 h 11"/>
                  <a:gd name="T6" fmla="*/ 0 w 90"/>
                  <a:gd name="T7" fmla="*/ 11 h 11"/>
                  <a:gd name="T8" fmla="*/ 0 w 90"/>
                  <a:gd name="T9" fmla="*/ 0 h 11"/>
                  <a:gd name="T10" fmla="*/ 0 w 9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">
                    <a:moveTo>
                      <a:pt x="0" y="0"/>
                    </a:moveTo>
                    <a:lnTo>
                      <a:pt x="90" y="0"/>
                    </a:lnTo>
                    <a:lnTo>
                      <a:pt x="90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" name="Freeform 3747">
                <a:extLst>
                  <a:ext uri="{FF2B5EF4-FFF2-40B4-BE49-F238E27FC236}">
                    <a16:creationId xmlns:a16="http://schemas.microsoft.com/office/drawing/2014/main" id="{E183B04B-E93C-7E45-A129-DB3AC6DFE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550" y="5518150"/>
                <a:ext cx="287338" cy="174625"/>
              </a:xfrm>
              <a:custGeom>
                <a:avLst/>
                <a:gdLst>
                  <a:gd name="T0" fmla="*/ 139 w 139"/>
                  <a:gd name="T1" fmla="*/ 79 h 84"/>
                  <a:gd name="T2" fmla="*/ 135 w 139"/>
                  <a:gd name="T3" fmla="*/ 84 h 84"/>
                  <a:gd name="T4" fmla="*/ 4 w 139"/>
                  <a:gd name="T5" fmla="*/ 84 h 84"/>
                  <a:gd name="T6" fmla="*/ 0 w 139"/>
                  <a:gd name="T7" fmla="*/ 79 h 84"/>
                  <a:gd name="T8" fmla="*/ 0 w 139"/>
                  <a:gd name="T9" fmla="*/ 4 h 84"/>
                  <a:gd name="T10" fmla="*/ 4 w 139"/>
                  <a:gd name="T11" fmla="*/ 0 h 84"/>
                  <a:gd name="T12" fmla="*/ 135 w 139"/>
                  <a:gd name="T13" fmla="*/ 0 h 84"/>
                  <a:gd name="T14" fmla="*/ 139 w 139"/>
                  <a:gd name="T15" fmla="*/ 4 h 84"/>
                  <a:gd name="T16" fmla="*/ 139 w 139"/>
                  <a:gd name="T17" fmla="*/ 79 h 84"/>
                  <a:gd name="T18" fmla="*/ 139 w 139"/>
                  <a:gd name="T19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84">
                    <a:moveTo>
                      <a:pt x="139" y="79"/>
                    </a:moveTo>
                    <a:cubicBezTo>
                      <a:pt x="139" y="82"/>
                      <a:pt x="137" y="84"/>
                      <a:pt x="135" y="84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1" y="84"/>
                      <a:pt x="0" y="82"/>
                      <a:pt x="0" y="79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7" y="0"/>
                      <a:pt x="139" y="1"/>
                      <a:pt x="139" y="4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9" y="79"/>
                      <a:pt x="139" y="79"/>
                      <a:pt x="139" y="7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" name="Freeform 3748">
                <a:extLst>
                  <a:ext uri="{FF2B5EF4-FFF2-40B4-BE49-F238E27FC236}">
                    <a16:creationId xmlns:a16="http://schemas.microsoft.com/office/drawing/2014/main" id="{60924AED-C3C5-A84F-8C16-EBFE7B402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6537" y="5537200"/>
                <a:ext cx="233363" cy="130175"/>
              </a:xfrm>
              <a:custGeom>
                <a:avLst/>
                <a:gdLst>
                  <a:gd name="T0" fmla="*/ 113 w 113"/>
                  <a:gd name="T1" fmla="*/ 60 h 63"/>
                  <a:gd name="T2" fmla="*/ 112 w 113"/>
                  <a:gd name="T3" fmla="*/ 63 h 63"/>
                  <a:gd name="T4" fmla="*/ 1 w 113"/>
                  <a:gd name="T5" fmla="*/ 63 h 63"/>
                  <a:gd name="T6" fmla="*/ 0 w 113"/>
                  <a:gd name="T7" fmla="*/ 60 h 63"/>
                  <a:gd name="T8" fmla="*/ 0 w 113"/>
                  <a:gd name="T9" fmla="*/ 1 h 63"/>
                  <a:gd name="T10" fmla="*/ 1 w 113"/>
                  <a:gd name="T11" fmla="*/ 0 h 63"/>
                  <a:gd name="T12" fmla="*/ 112 w 113"/>
                  <a:gd name="T13" fmla="*/ 0 h 63"/>
                  <a:gd name="T14" fmla="*/ 113 w 113"/>
                  <a:gd name="T15" fmla="*/ 1 h 63"/>
                  <a:gd name="T16" fmla="*/ 113 w 113"/>
                  <a:gd name="T17" fmla="*/ 60 h 63"/>
                  <a:gd name="T18" fmla="*/ 113 w 113"/>
                  <a:gd name="T19" fmla="*/ 6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63">
                    <a:moveTo>
                      <a:pt x="113" y="60"/>
                    </a:moveTo>
                    <a:cubicBezTo>
                      <a:pt x="113" y="61"/>
                      <a:pt x="112" y="63"/>
                      <a:pt x="112" y="6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0" y="63"/>
                      <a:pt x="0" y="61"/>
                      <a:pt x="0" y="6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3" y="0"/>
                      <a:pt x="113" y="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" name="Freeform 3749">
                <a:extLst>
                  <a:ext uri="{FF2B5EF4-FFF2-40B4-BE49-F238E27FC236}">
                    <a16:creationId xmlns:a16="http://schemas.microsoft.com/office/drawing/2014/main" id="{6E5BAACE-9FE2-BA46-A3AE-2DA6E6D6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6550" y="5688012"/>
                <a:ext cx="33338" cy="47625"/>
              </a:xfrm>
              <a:custGeom>
                <a:avLst/>
                <a:gdLst>
                  <a:gd name="T0" fmla="*/ 0 w 21"/>
                  <a:gd name="T1" fmla="*/ 0 h 30"/>
                  <a:gd name="T2" fmla="*/ 21 w 21"/>
                  <a:gd name="T3" fmla="*/ 0 h 30"/>
                  <a:gd name="T4" fmla="*/ 21 w 21"/>
                  <a:gd name="T5" fmla="*/ 30 h 30"/>
                  <a:gd name="T6" fmla="*/ 0 w 21"/>
                  <a:gd name="T7" fmla="*/ 30 h 30"/>
                  <a:gd name="T8" fmla="*/ 0 w 21"/>
                  <a:gd name="T9" fmla="*/ 0 h 30"/>
                  <a:gd name="T10" fmla="*/ 0 w 21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0">
                    <a:moveTo>
                      <a:pt x="0" y="0"/>
                    </a:moveTo>
                    <a:lnTo>
                      <a:pt x="21" y="0"/>
                    </a:lnTo>
                    <a:lnTo>
                      <a:pt x="21" y="3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" name="Freeform 3750">
                <a:extLst>
                  <a:ext uri="{FF2B5EF4-FFF2-40B4-BE49-F238E27FC236}">
                    <a16:creationId xmlns:a16="http://schemas.microsoft.com/office/drawing/2014/main" id="{21B21BF9-7B86-BF4C-A8C0-A9D9AAE17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7512" y="5619750"/>
                <a:ext cx="103188" cy="184150"/>
              </a:xfrm>
              <a:custGeom>
                <a:avLst/>
                <a:gdLst>
                  <a:gd name="T0" fmla="*/ 50 w 50"/>
                  <a:gd name="T1" fmla="*/ 86 h 89"/>
                  <a:gd name="T2" fmla="*/ 47 w 50"/>
                  <a:gd name="T3" fmla="*/ 89 h 89"/>
                  <a:gd name="T4" fmla="*/ 5 w 50"/>
                  <a:gd name="T5" fmla="*/ 89 h 89"/>
                  <a:gd name="T6" fmla="*/ 0 w 50"/>
                  <a:gd name="T7" fmla="*/ 86 h 89"/>
                  <a:gd name="T8" fmla="*/ 0 w 50"/>
                  <a:gd name="T9" fmla="*/ 5 h 89"/>
                  <a:gd name="T10" fmla="*/ 5 w 50"/>
                  <a:gd name="T11" fmla="*/ 0 h 89"/>
                  <a:gd name="T12" fmla="*/ 47 w 50"/>
                  <a:gd name="T13" fmla="*/ 0 h 89"/>
                  <a:gd name="T14" fmla="*/ 50 w 50"/>
                  <a:gd name="T15" fmla="*/ 5 h 89"/>
                  <a:gd name="T16" fmla="*/ 50 w 50"/>
                  <a:gd name="T17" fmla="*/ 86 h 89"/>
                  <a:gd name="T18" fmla="*/ 50 w 50"/>
                  <a:gd name="T19" fmla="*/ 8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89">
                    <a:moveTo>
                      <a:pt x="50" y="86"/>
                    </a:moveTo>
                    <a:cubicBezTo>
                      <a:pt x="50" y="88"/>
                      <a:pt x="49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8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0" y="2"/>
                      <a:pt x="50" y="5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0" y="86"/>
                      <a:pt x="50" y="86"/>
                      <a:pt x="50" y="8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" name="Freeform 3751">
                <a:extLst>
                  <a:ext uri="{FF2B5EF4-FFF2-40B4-BE49-F238E27FC236}">
                    <a16:creationId xmlns:a16="http://schemas.microsoft.com/office/drawing/2014/main" id="{D2587A5E-63E0-4244-BDB1-39A573028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8737" y="5603875"/>
                <a:ext cx="230188" cy="160338"/>
              </a:xfrm>
              <a:custGeom>
                <a:avLst/>
                <a:gdLst>
                  <a:gd name="T0" fmla="*/ 0 w 145"/>
                  <a:gd name="T1" fmla="*/ 0 h 101"/>
                  <a:gd name="T2" fmla="*/ 145 w 145"/>
                  <a:gd name="T3" fmla="*/ 0 h 101"/>
                  <a:gd name="T4" fmla="*/ 145 w 145"/>
                  <a:gd name="T5" fmla="*/ 101 h 101"/>
                  <a:gd name="T6" fmla="*/ 0 w 145"/>
                  <a:gd name="T7" fmla="*/ 101 h 101"/>
                  <a:gd name="T8" fmla="*/ 0 w 145"/>
                  <a:gd name="T9" fmla="*/ 0 h 101"/>
                  <a:gd name="T10" fmla="*/ 0 w 145"/>
                  <a:gd name="T1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" h="101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" name="Freeform 3752">
                <a:extLst>
                  <a:ext uri="{FF2B5EF4-FFF2-40B4-BE49-F238E27FC236}">
                    <a16:creationId xmlns:a16="http://schemas.microsoft.com/office/drawing/2014/main" id="{5DD0D4E2-C2DC-3946-A7DB-7F992C9D3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6675" y="5618162"/>
                <a:ext cx="217488" cy="139700"/>
              </a:xfrm>
              <a:custGeom>
                <a:avLst/>
                <a:gdLst>
                  <a:gd name="T0" fmla="*/ 0 w 137"/>
                  <a:gd name="T1" fmla="*/ 0 h 88"/>
                  <a:gd name="T2" fmla="*/ 137 w 137"/>
                  <a:gd name="T3" fmla="*/ 0 h 88"/>
                  <a:gd name="T4" fmla="*/ 137 w 137"/>
                  <a:gd name="T5" fmla="*/ 88 h 88"/>
                  <a:gd name="T6" fmla="*/ 0 w 137"/>
                  <a:gd name="T7" fmla="*/ 88 h 88"/>
                  <a:gd name="T8" fmla="*/ 0 w 137"/>
                  <a:gd name="T9" fmla="*/ 0 h 88"/>
                  <a:gd name="T10" fmla="*/ 0 w 137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" h="88">
                    <a:moveTo>
                      <a:pt x="0" y="0"/>
                    </a:moveTo>
                    <a:lnTo>
                      <a:pt x="137" y="0"/>
                    </a:lnTo>
                    <a:lnTo>
                      <a:pt x="137" y="88"/>
                    </a:lnTo>
                    <a:lnTo>
                      <a:pt x="0" y="8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" name="Freeform 3753">
                <a:extLst>
                  <a:ext uri="{FF2B5EF4-FFF2-40B4-BE49-F238E27FC236}">
                    <a16:creationId xmlns:a16="http://schemas.microsoft.com/office/drawing/2014/main" id="{BE731718-B8CB-B945-971B-18DC01B47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0637" y="5767387"/>
                <a:ext cx="301625" cy="11113"/>
              </a:xfrm>
              <a:custGeom>
                <a:avLst/>
                <a:gdLst>
                  <a:gd name="T0" fmla="*/ 0 w 146"/>
                  <a:gd name="T1" fmla="*/ 0 h 6"/>
                  <a:gd name="T2" fmla="*/ 0 w 146"/>
                  <a:gd name="T3" fmla="*/ 0 h 6"/>
                  <a:gd name="T4" fmla="*/ 6 w 146"/>
                  <a:gd name="T5" fmla="*/ 6 h 6"/>
                  <a:gd name="T6" fmla="*/ 140 w 146"/>
                  <a:gd name="T7" fmla="*/ 6 h 6"/>
                  <a:gd name="T8" fmla="*/ 146 w 146"/>
                  <a:gd name="T9" fmla="*/ 0 h 6"/>
                  <a:gd name="T10" fmla="*/ 146 w 146"/>
                  <a:gd name="T11" fmla="*/ 0 h 6"/>
                  <a:gd name="T12" fmla="*/ 0 w 146"/>
                  <a:gd name="T13" fmla="*/ 0 h 6"/>
                  <a:gd name="T14" fmla="*/ 0 w 146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3" y="6"/>
                      <a:pt x="6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4" y="6"/>
                      <a:pt x="146" y="3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" name="Freeform 3754">
                <a:extLst>
                  <a:ext uri="{FF2B5EF4-FFF2-40B4-BE49-F238E27FC236}">
                    <a16:creationId xmlns:a16="http://schemas.microsoft.com/office/drawing/2014/main" id="{FAF81536-0495-1C46-B607-327610811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3987" y="5710237"/>
                <a:ext cx="271463" cy="174625"/>
              </a:xfrm>
              <a:custGeom>
                <a:avLst/>
                <a:gdLst>
                  <a:gd name="T0" fmla="*/ 132 w 132"/>
                  <a:gd name="T1" fmla="*/ 75 h 84"/>
                  <a:gd name="T2" fmla="*/ 122 w 132"/>
                  <a:gd name="T3" fmla="*/ 26 h 84"/>
                  <a:gd name="T4" fmla="*/ 122 w 132"/>
                  <a:gd name="T5" fmla="*/ 5 h 84"/>
                  <a:gd name="T6" fmla="*/ 117 w 132"/>
                  <a:gd name="T7" fmla="*/ 0 h 84"/>
                  <a:gd name="T8" fmla="*/ 84 w 132"/>
                  <a:gd name="T9" fmla="*/ 0 h 84"/>
                  <a:gd name="T10" fmla="*/ 66 w 132"/>
                  <a:gd name="T11" fmla="*/ 0 h 84"/>
                  <a:gd name="T12" fmla="*/ 6 w 132"/>
                  <a:gd name="T13" fmla="*/ 0 h 84"/>
                  <a:gd name="T14" fmla="*/ 0 w 132"/>
                  <a:gd name="T15" fmla="*/ 5 h 84"/>
                  <a:gd name="T16" fmla="*/ 0 w 132"/>
                  <a:gd name="T17" fmla="*/ 79 h 84"/>
                  <a:gd name="T18" fmla="*/ 6 w 132"/>
                  <a:gd name="T19" fmla="*/ 84 h 84"/>
                  <a:gd name="T20" fmla="*/ 117 w 132"/>
                  <a:gd name="T21" fmla="*/ 84 h 84"/>
                  <a:gd name="T22" fmla="*/ 122 w 132"/>
                  <a:gd name="T23" fmla="*/ 79 h 84"/>
                  <a:gd name="T24" fmla="*/ 122 w 132"/>
                  <a:gd name="T25" fmla="*/ 78 h 84"/>
                  <a:gd name="T26" fmla="*/ 130 w 132"/>
                  <a:gd name="T27" fmla="*/ 78 h 84"/>
                  <a:gd name="T28" fmla="*/ 132 w 132"/>
                  <a:gd name="T29" fmla="*/ 76 h 84"/>
                  <a:gd name="T30" fmla="*/ 132 w 132"/>
                  <a:gd name="T31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" h="84">
                    <a:moveTo>
                      <a:pt x="132" y="75"/>
                    </a:move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5"/>
                      <a:pt x="122" y="5"/>
                      <a:pt x="122" y="5"/>
                    </a:cubicBezTo>
                    <a:cubicBezTo>
                      <a:pt x="122" y="2"/>
                      <a:pt x="120" y="0"/>
                      <a:pt x="117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2"/>
                      <a:pt x="2" y="84"/>
                      <a:pt x="6" y="84"/>
                    </a:cubicBezTo>
                    <a:cubicBezTo>
                      <a:pt x="117" y="84"/>
                      <a:pt x="117" y="84"/>
                      <a:pt x="117" y="84"/>
                    </a:cubicBezTo>
                    <a:cubicBezTo>
                      <a:pt x="120" y="84"/>
                      <a:pt x="122" y="82"/>
                      <a:pt x="122" y="79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132" y="78"/>
                      <a:pt x="132" y="77"/>
                      <a:pt x="132" y="76"/>
                    </a:cubicBezTo>
                    <a:cubicBezTo>
                      <a:pt x="132" y="76"/>
                      <a:pt x="132" y="75"/>
                      <a:pt x="132" y="75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" name="Freeform 3755">
                <a:extLst>
                  <a:ext uri="{FF2B5EF4-FFF2-40B4-BE49-F238E27FC236}">
                    <a16:creationId xmlns:a16="http://schemas.microsoft.com/office/drawing/2014/main" id="{ADFDB415-15A2-E74C-9073-EB1D05211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9862" y="5727700"/>
                <a:ext cx="219075" cy="141288"/>
              </a:xfrm>
              <a:custGeom>
                <a:avLst/>
                <a:gdLst>
                  <a:gd name="T0" fmla="*/ 0 w 138"/>
                  <a:gd name="T1" fmla="*/ 0 h 89"/>
                  <a:gd name="T2" fmla="*/ 138 w 138"/>
                  <a:gd name="T3" fmla="*/ 0 h 89"/>
                  <a:gd name="T4" fmla="*/ 138 w 138"/>
                  <a:gd name="T5" fmla="*/ 89 h 89"/>
                  <a:gd name="T6" fmla="*/ 0 w 138"/>
                  <a:gd name="T7" fmla="*/ 89 h 89"/>
                  <a:gd name="T8" fmla="*/ 0 w 138"/>
                  <a:gd name="T9" fmla="*/ 0 h 89"/>
                  <a:gd name="T10" fmla="*/ 0 w 138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89">
                    <a:moveTo>
                      <a:pt x="0" y="0"/>
                    </a:moveTo>
                    <a:lnTo>
                      <a:pt x="138" y="0"/>
                    </a:lnTo>
                    <a:lnTo>
                      <a:pt x="138" y="89"/>
                    </a:lnTo>
                    <a:lnTo>
                      <a:pt x="0" y="8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" name="Freeform 3777">
                <a:extLst>
                  <a:ext uri="{FF2B5EF4-FFF2-40B4-BE49-F238E27FC236}">
                    <a16:creationId xmlns:a16="http://schemas.microsoft.com/office/drawing/2014/main" id="{910ED2E5-49A9-5B40-AC38-7319A1412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625" y="5645150"/>
                <a:ext cx="82550" cy="131762"/>
              </a:xfrm>
              <a:custGeom>
                <a:avLst/>
                <a:gdLst>
                  <a:gd name="T0" fmla="*/ 0 w 52"/>
                  <a:gd name="T1" fmla="*/ 0 h 83"/>
                  <a:gd name="T2" fmla="*/ 52 w 52"/>
                  <a:gd name="T3" fmla="*/ 0 h 83"/>
                  <a:gd name="T4" fmla="*/ 52 w 52"/>
                  <a:gd name="T5" fmla="*/ 83 h 83"/>
                  <a:gd name="T6" fmla="*/ 0 w 52"/>
                  <a:gd name="T7" fmla="*/ 83 h 83"/>
                  <a:gd name="T8" fmla="*/ 0 w 52"/>
                  <a:gd name="T9" fmla="*/ 0 h 83"/>
                  <a:gd name="T10" fmla="*/ 0 w 52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83">
                    <a:moveTo>
                      <a:pt x="0" y="0"/>
                    </a:moveTo>
                    <a:lnTo>
                      <a:pt x="52" y="0"/>
                    </a:lnTo>
                    <a:lnTo>
                      <a:pt x="52" y="83"/>
                    </a:lnTo>
                    <a:lnTo>
                      <a:pt x="0" y="8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110" name="Group 53">
              <a:extLst>
                <a:ext uri="{FF2B5EF4-FFF2-40B4-BE49-F238E27FC236}">
                  <a16:creationId xmlns:a16="http://schemas.microsoft.com/office/drawing/2014/main" id="{C2AEC0F3-E5E2-D147-B001-CFC7087F117D}"/>
                </a:ext>
              </a:extLst>
            </p:cNvPr>
            <p:cNvGrpSpPr/>
            <p:nvPr/>
          </p:nvGrpSpPr>
          <p:grpSpPr>
            <a:xfrm>
              <a:off x="6108699" y="5893739"/>
              <a:ext cx="237203" cy="273096"/>
              <a:chOff x="6123537" y="5918802"/>
              <a:chExt cx="237203" cy="273096"/>
            </a:xfrm>
          </p:grpSpPr>
          <p:sp>
            <p:nvSpPr>
              <p:cNvPr id="122" name="Rectangle 29">
                <a:extLst>
                  <a:ext uri="{FF2B5EF4-FFF2-40B4-BE49-F238E27FC236}">
                    <a16:creationId xmlns:a16="http://schemas.microsoft.com/office/drawing/2014/main" id="{005D7610-D7CB-4744-9B68-583A595F9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9080" y="6004633"/>
                <a:ext cx="21848" cy="1045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Freeform 30">
                <a:extLst>
                  <a:ext uri="{FF2B5EF4-FFF2-40B4-BE49-F238E27FC236}">
                    <a16:creationId xmlns:a16="http://schemas.microsoft.com/office/drawing/2014/main" id="{DA3E8F70-469D-FB44-8A2D-07D4309D9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973" y="6004633"/>
                <a:ext cx="84270" cy="104557"/>
              </a:xfrm>
              <a:custGeom>
                <a:avLst/>
                <a:gdLst>
                  <a:gd name="T0" fmla="*/ 54 w 54"/>
                  <a:gd name="T1" fmla="*/ 11 h 67"/>
                  <a:gd name="T2" fmla="*/ 34 w 54"/>
                  <a:gd name="T3" fmla="*/ 11 h 67"/>
                  <a:gd name="T4" fmla="*/ 34 w 54"/>
                  <a:gd name="T5" fmla="*/ 67 h 67"/>
                  <a:gd name="T6" fmla="*/ 20 w 54"/>
                  <a:gd name="T7" fmla="*/ 67 h 67"/>
                  <a:gd name="T8" fmla="*/ 20 w 54"/>
                  <a:gd name="T9" fmla="*/ 11 h 67"/>
                  <a:gd name="T10" fmla="*/ 0 w 54"/>
                  <a:gd name="T11" fmla="*/ 11 h 67"/>
                  <a:gd name="T12" fmla="*/ 0 w 54"/>
                  <a:gd name="T13" fmla="*/ 0 h 67"/>
                  <a:gd name="T14" fmla="*/ 54 w 54"/>
                  <a:gd name="T15" fmla="*/ 0 h 67"/>
                  <a:gd name="T16" fmla="*/ 54 w 54"/>
                  <a:gd name="T17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67">
                    <a:moveTo>
                      <a:pt x="54" y="11"/>
                    </a:moveTo>
                    <a:lnTo>
                      <a:pt x="34" y="11"/>
                    </a:lnTo>
                    <a:lnTo>
                      <a:pt x="34" y="67"/>
                    </a:lnTo>
                    <a:lnTo>
                      <a:pt x="20" y="67"/>
                    </a:lnTo>
                    <a:lnTo>
                      <a:pt x="20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Freeform 31">
                <a:extLst>
                  <a:ext uri="{FF2B5EF4-FFF2-40B4-BE49-F238E27FC236}">
                    <a16:creationId xmlns:a16="http://schemas.microsoft.com/office/drawing/2014/main" id="{1B0DCB5D-EAC3-6142-92EA-4F1402636E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3537" y="5918802"/>
                <a:ext cx="237203" cy="273096"/>
              </a:xfrm>
              <a:custGeom>
                <a:avLst/>
                <a:gdLst>
                  <a:gd name="T0" fmla="*/ 75 w 152"/>
                  <a:gd name="T1" fmla="*/ 0 h 175"/>
                  <a:gd name="T2" fmla="*/ 0 w 152"/>
                  <a:gd name="T3" fmla="*/ 44 h 175"/>
                  <a:gd name="T4" fmla="*/ 0 w 152"/>
                  <a:gd name="T5" fmla="*/ 132 h 175"/>
                  <a:gd name="T6" fmla="*/ 77 w 152"/>
                  <a:gd name="T7" fmla="*/ 175 h 175"/>
                  <a:gd name="T8" fmla="*/ 152 w 152"/>
                  <a:gd name="T9" fmla="*/ 132 h 175"/>
                  <a:gd name="T10" fmla="*/ 152 w 152"/>
                  <a:gd name="T11" fmla="*/ 44 h 175"/>
                  <a:gd name="T12" fmla="*/ 75 w 152"/>
                  <a:gd name="T13" fmla="*/ 0 h 175"/>
                  <a:gd name="T14" fmla="*/ 141 w 152"/>
                  <a:gd name="T15" fmla="*/ 125 h 175"/>
                  <a:gd name="T16" fmla="*/ 77 w 152"/>
                  <a:gd name="T17" fmla="*/ 163 h 175"/>
                  <a:gd name="T18" fmla="*/ 11 w 152"/>
                  <a:gd name="T19" fmla="*/ 125 h 175"/>
                  <a:gd name="T20" fmla="*/ 11 w 152"/>
                  <a:gd name="T21" fmla="*/ 51 h 175"/>
                  <a:gd name="T22" fmla="*/ 75 w 152"/>
                  <a:gd name="T23" fmla="*/ 13 h 175"/>
                  <a:gd name="T24" fmla="*/ 141 w 152"/>
                  <a:gd name="T25" fmla="*/ 51 h 175"/>
                  <a:gd name="T26" fmla="*/ 141 w 152"/>
                  <a:gd name="T27" fmla="*/ 12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2" h="175">
                    <a:moveTo>
                      <a:pt x="75" y="0"/>
                    </a:moveTo>
                    <a:lnTo>
                      <a:pt x="0" y="44"/>
                    </a:lnTo>
                    <a:lnTo>
                      <a:pt x="0" y="132"/>
                    </a:lnTo>
                    <a:lnTo>
                      <a:pt x="77" y="175"/>
                    </a:lnTo>
                    <a:lnTo>
                      <a:pt x="152" y="132"/>
                    </a:lnTo>
                    <a:lnTo>
                      <a:pt x="152" y="44"/>
                    </a:lnTo>
                    <a:lnTo>
                      <a:pt x="75" y="0"/>
                    </a:lnTo>
                    <a:close/>
                    <a:moveTo>
                      <a:pt x="141" y="125"/>
                    </a:moveTo>
                    <a:lnTo>
                      <a:pt x="77" y="163"/>
                    </a:lnTo>
                    <a:lnTo>
                      <a:pt x="11" y="125"/>
                    </a:lnTo>
                    <a:lnTo>
                      <a:pt x="11" y="51"/>
                    </a:lnTo>
                    <a:lnTo>
                      <a:pt x="75" y="13"/>
                    </a:lnTo>
                    <a:lnTo>
                      <a:pt x="141" y="51"/>
                    </a:lnTo>
                    <a:lnTo>
                      <a:pt x="141" y="1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11" name="Freeform 3462">
              <a:extLst>
                <a:ext uri="{FF2B5EF4-FFF2-40B4-BE49-F238E27FC236}">
                  <a16:creationId xmlns:a16="http://schemas.microsoft.com/office/drawing/2014/main" id="{ECCD4085-208B-E64E-8392-F7785B20F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550" y="5575299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88105">
                <a:defRPr/>
              </a:pPr>
              <a:endParaRPr lang="en-US" sz="2200" kern="0">
                <a:solidFill>
                  <a:srgbClr val="505050"/>
                </a:solidFill>
              </a:endParaRPr>
            </a:p>
          </p:txBody>
        </p:sp>
        <p:sp>
          <p:nvSpPr>
            <p:cNvPr id="112" name="Freeform 3743">
              <a:extLst>
                <a:ext uri="{FF2B5EF4-FFF2-40B4-BE49-F238E27FC236}">
                  <a16:creationId xmlns:a16="http://schemas.microsoft.com/office/drawing/2014/main" id="{84394A1B-5D0A-4047-87C1-800D7A102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1700" y="5702300"/>
              <a:ext cx="112713" cy="122238"/>
            </a:xfrm>
            <a:custGeom>
              <a:avLst/>
              <a:gdLst>
                <a:gd name="T0" fmla="*/ 71 w 71"/>
                <a:gd name="T1" fmla="*/ 59 h 77"/>
                <a:gd name="T2" fmla="*/ 71 w 71"/>
                <a:gd name="T3" fmla="*/ 59 h 77"/>
                <a:gd name="T4" fmla="*/ 36 w 71"/>
                <a:gd name="T5" fmla="*/ 77 h 77"/>
                <a:gd name="T6" fmla="*/ 0 w 71"/>
                <a:gd name="T7" fmla="*/ 59 h 77"/>
                <a:gd name="T8" fmla="*/ 0 w 71"/>
                <a:gd name="T9" fmla="*/ 0 h 77"/>
                <a:gd name="T10" fmla="*/ 71 w 71"/>
                <a:gd name="T11" fmla="*/ 0 h 77"/>
                <a:gd name="T12" fmla="*/ 71 w 71"/>
                <a:gd name="T13" fmla="*/ 5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7">
                  <a:moveTo>
                    <a:pt x="71" y="59"/>
                  </a:moveTo>
                  <a:lnTo>
                    <a:pt x="71" y="59"/>
                  </a:lnTo>
                  <a:lnTo>
                    <a:pt x="36" y="77"/>
                  </a:lnTo>
                  <a:lnTo>
                    <a:pt x="0" y="59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88105">
                <a:defRPr/>
              </a:pPr>
              <a:endParaRPr lang="en-US" sz="2200" kern="0">
                <a:solidFill>
                  <a:srgbClr val="505050"/>
                </a:solidFill>
              </a:endParaRPr>
            </a:p>
          </p:txBody>
        </p:sp>
        <p:sp>
          <p:nvSpPr>
            <p:cNvPr id="113" name="Freeform 3756">
              <a:extLst>
                <a:ext uri="{FF2B5EF4-FFF2-40B4-BE49-F238E27FC236}">
                  <a16:creationId xmlns:a16="http://schemas.microsoft.com/office/drawing/2014/main" id="{F20ABC1A-AF88-3942-A11D-A732CE194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5762" y="5903912"/>
              <a:ext cx="28575" cy="79375"/>
            </a:xfrm>
            <a:custGeom>
              <a:avLst/>
              <a:gdLst>
                <a:gd name="T0" fmla="*/ 12 w 18"/>
                <a:gd name="T1" fmla="*/ 0 h 50"/>
                <a:gd name="T2" fmla="*/ 0 w 18"/>
                <a:gd name="T3" fmla="*/ 49 h 50"/>
                <a:gd name="T4" fmla="*/ 6 w 18"/>
                <a:gd name="T5" fmla="*/ 50 h 50"/>
                <a:gd name="T6" fmla="*/ 18 w 18"/>
                <a:gd name="T7" fmla="*/ 1 h 50"/>
                <a:gd name="T8" fmla="*/ 12 w 18"/>
                <a:gd name="T9" fmla="*/ 0 h 50"/>
                <a:gd name="T10" fmla="*/ 12 w 18"/>
                <a:gd name="T11" fmla="*/ 0 h 50"/>
                <a:gd name="T12" fmla="*/ 12 w 18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0">
                  <a:moveTo>
                    <a:pt x="12" y="0"/>
                  </a:moveTo>
                  <a:lnTo>
                    <a:pt x="0" y="49"/>
                  </a:lnTo>
                  <a:lnTo>
                    <a:pt x="6" y="50"/>
                  </a:lnTo>
                  <a:lnTo>
                    <a:pt x="1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88105">
                <a:defRPr/>
              </a:pPr>
              <a:endParaRPr lang="en-US" sz="2200" kern="0">
                <a:solidFill>
                  <a:srgbClr val="505050"/>
                </a:solidFill>
              </a:endParaRPr>
            </a:p>
          </p:txBody>
        </p:sp>
        <p:sp>
          <p:nvSpPr>
            <p:cNvPr id="114" name="Freeform 3758">
              <a:extLst>
                <a:ext uri="{FF2B5EF4-FFF2-40B4-BE49-F238E27FC236}">
                  <a16:creationId xmlns:a16="http://schemas.microsoft.com/office/drawing/2014/main" id="{28F3EAA8-18F6-7A41-894C-83FC6D75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775" y="5903912"/>
              <a:ext cx="25400" cy="79375"/>
            </a:xfrm>
            <a:custGeom>
              <a:avLst/>
              <a:gdLst>
                <a:gd name="T0" fmla="*/ 7 w 16"/>
                <a:gd name="T1" fmla="*/ 0 h 50"/>
                <a:gd name="T2" fmla="*/ 16 w 16"/>
                <a:gd name="T3" fmla="*/ 49 h 50"/>
                <a:gd name="T4" fmla="*/ 9 w 16"/>
                <a:gd name="T5" fmla="*/ 50 h 50"/>
                <a:gd name="T6" fmla="*/ 0 w 16"/>
                <a:gd name="T7" fmla="*/ 1 h 50"/>
                <a:gd name="T8" fmla="*/ 7 w 16"/>
                <a:gd name="T9" fmla="*/ 0 h 50"/>
                <a:gd name="T10" fmla="*/ 7 w 16"/>
                <a:gd name="T11" fmla="*/ 0 h 50"/>
                <a:gd name="T12" fmla="*/ 7 w 16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0">
                  <a:moveTo>
                    <a:pt x="7" y="0"/>
                  </a:moveTo>
                  <a:lnTo>
                    <a:pt x="16" y="49"/>
                  </a:lnTo>
                  <a:lnTo>
                    <a:pt x="9" y="50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88105">
                <a:defRPr/>
              </a:pPr>
              <a:endParaRPr lang="en-US" sz="2200" kern="0">
                <a:solidFill>
                  <a:srgbClr val="505050"/>
                </a:solidFill>
              </a:endParaRPr>
            </a:p>
          </p:txBody>
        </p:sp>
        <p:grpSp>
          <p:nvGrpSpPr>
            <p:cNvPr id="115" name="Group 51">
              <a:extLst>
                <a:ext uri="{FF2B5EF4-FFF2-40B4-BE49-F238E27FC236}">
                  <a16:creationId xmlns:a16="http://schemas.microsoft.com/office/drawing/2014/main" id="{75A8E688-A374-3248-8168-48C1D60FFF64}"/>
                </a:ext>
              </a:extLst>
            </p:cNvPr>
            <p:cNvGrpSpPr/>
            <p:nvPr/>
          </p:nvGrpSpPr>
          <p:grpSpPr>
            <a:xfrm>
              <a:off x="6445427" y="5784418"/>
              <a:ext cx="545913" cy="192088"/>
              <a:chOff x="6446837" y="5783262"/>
              <a:chExt cx="545913" cy="192088"/>
            </a:xfrm>
          </p:grpSpPr>
          <p:sp>
            <p:nvSpPr>
              <p:cNvPr id="120" name="Freeform 3759">
                <a:extLst>
                  <a:ext uri="{FF2B5EF4-FFF2-40B4-BE49-F238E27FC236}">
                    <a16:creationId xmlns:a16="http://schemas.microsoft.com/office/drawing/2014/main" id="{00F6729C-54A1-F045-AD1F-3CC8FF93C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837" y="5783262"/>
                <a:ext cx="370358" cy="192088"/>
              </a:xfrm>
              <a:custGeom>
                <a:avLst/>
                <a:gdLst>
                  <a:gd name="T0" fmla="*/ 94 w 234"/>
                  <a:gd name="T1" fmla="*/ 61 h 121"/>
                  <a:gd name="T2" fmla="*/ 223 w 234"/>
                  <a:gd name="T3" fmla="*/ 34 h 121"/>
                  <a:gd name="T4" fmla="*/ 234 w 234"/>
                  <a:gd name="T5" fmla="*/ 90 h 121"/>
                  <a:gd name="T6" fmla="*/ 80 w 234"/>
                  <a:gd name="T7" fmla="*/ 121 h 121"/>
                  <a:gd name="T8" fmla="*/ 80 w 234"/>
                  <a:gd name="T9" fmla="*/ 121 h 121"/>
                  <a:gd name="T10" fmla="*/ 80 w 234"/>
                  <a:gd name="T11" fmla="*/ 121 h 121"/>
                  <a:gd name="T12" fmla="*/ 0 w 234"/>
                  <a:gd name="T13" fmla="*/ 63 h 121"/>
                  <a:gd name="T14" fmla="*/ 10 w 234"/>
                  <a:gd name="T15" fmla="*/ 0 h 121"/>
                  <a:gd name="T16" fmla="*/ 94 w 234"/>
                  <a:gd name="T17" fmla="*/ 61 h 121"/>
                  <a:gd name="T18" fmla="*/ 94 w 234"/>
                  <a:gd name="T19" fmla="*/ 61 h 121"/>
                  <a:gd name="T20" fmla="*/ 94 w 234"/>
                  <a:gd name="T21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4" h="121">
                    <a:moveTo>
                      <a:pt x="94" y="61"/>
                    </a:moveTo>
                    <a:lnTo>
                      <a:pt x="223" y="34"/>
                    </a:lnTo>
                    <a:lnTo>
                      <a:pt x="234" y="90"/>
                    </a:lnTo>
                    <a:lnTo>
                      <a:pt x="80" y="121"/>
                    </a:lnTo>
                    <a:lnTo>
                      <a:pt x="80" y="121"/>
                    </a:lnTo>
                    <a:lnTo>
                      <a:pt x="80" y="121"/>
                    </a:lnTo>
                    <a:lnTo>
                      <a:pt x="0" y="63"/>
                    </a:lnTo>
                    <a:lnTo>
                      <a:pt x="10" y="0"/>
                    </a:lnTo>
                    <a:lnTo>
                      <a:pt x="94" y="61"/>
                    </a:lnTo>
                    <a:lnTo>
                      <a:pt x="94" y="61"/>
                    </a:lnTo>
                    <a:lnTo>
                      <a:pt x="94" y="61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" name="Freeform 3760">
                <a:extLst>
                  <a:ext uri="{FF2B5EF4-FFF2-40B4-BE49-F238E27FC236}">
                    <a16:creationId xmlns:a16="http://schemas.microsoft.com/office/drawing/2014/main" id="{CFDBDA00-7681-5B45-8E81-3666C7CD6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012" y="5830886"/>
                <a:ext cx="185738" cy="82550"/>
              </a:xfrm>
              <a:custGeom>
                <a:avLst/>
                <a:gdLst>
                  <a:gd name="T0" fmla="*/ 0 w 90"/>
                  <a:gd name="T1" fmla="*/ 11 h 40"/>
                  <a:gd name="T2" fmla="*/ 19 w 90"/>
                  <a:gd name="T3" fmla="*/ 4 h 40"/>
                  <a:gd name="T4" fmla="*/ 27 w 90"/>
                  <a:gd name="T5" fmla="*/ 6 h 40"/>
                  <a:gd name="T6" fmla="*/ 47 w 90"/>
                  <a:gd name="T7" fmla="*/ 1 h 40"/>
                  <a:gd name="T8" fmla="*/ 60 w 90"/>
                  <a:gd name="T9" fmla="*/ 9 h 40"/>
                  <a:gd name="T10" fmla="*/ 60 w 90"/>
                  <a:gd name="T11" fmla="*/ 10 h 40"/>
                  <a:gd name="T12" fmla="*/ 50 w 90"/>
                  <a:gd name="T13" fmla="*/ 12 h 40"/>
                  <a:gd name="T14" fmla="*/ 39 w 90"/>
                  <a:gd name="T15" fmla="*/ 14 h 40"/>
                  <a:gd name="T16" fmla="*/ 53 w 90"/>
                  <a:gd name="T17" fmla="*/ 20 h 40"/>
                  <a:gd name="T18" fmla="*/ 77 w 90"/>
                  <a:gd name="T19" fmla="*/ 3 h 40"/>
                  <a:gd name="T20" fmla="*/ 90 w 90"/>
                  <a:gd name="T21" fmla="*/ 5 h 40"/>
                  <a:gd name="T22" fmla="*/ 90 w 90"/>
                  <a:gd name="T23" fmla="*/ 5 h 40"/>
                  <a:gd name="T24" fmla="*/ 83 w 90"/>
                  <a:gd name="T25" fmla="*/ 11 h 40"/>
                  <a:gd name="T26" fmla="*/ 75 w 90"/>
                  <a:gd name="T27" fmla="*/ 16 h 40"/>
                  <a:gd name="T28" fmla="*/ 43 w 90"/>
                  <a:gd name="T29" fmla="*/ 40 h 40"/>
                  <a:gd name="T30" fmla="*/ 43 w 90"/>
                  <a:gd name="T31" fmla="*/ 40 h 40"/>
                  <a:gd name="T32" fmla="*/ 43 w 90"/>
                  <a:gd name="T33" fmla="*/ 40 h 40"/>
                  <a:gd name="T34" fmla="*/ 38 w 90"/>
                  <a:gd name="T35" fmla="*/ 39 h 40"/>
                  <a:gd name="T36" fmla="*/ 30 w 90"/>
                  <a:gd name="T37" fmla="*/ 38 h 40"/>
                  <a:gd name="T38" fmla="*/ 30 w 90"/>
                  <a:gd name="T39" fmla="*/ 38 h 40"/>
                  <a:gd name="T40" fmla="*/ 14 w 90"/>
                  <a:gd name="T41" fmla="*/ 35 h 40"/>
                  <a:gd name="T42" fmla="*/ 5 w 90"/>
                  <a:gd name="T43" fmla="*/ 37 h 40"/>
                  <a:gd name="T44" fmla="*/ 0 w 90"/>
                  <a:gd name="T45" fmla="*/ 11 h 40"/>
                  <a:gd name="T46" fmla="*/ 0 w 90"/>
                  <a:gd name="T47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0" h="40">
                    <a:moveTo>
                      <a:pt x="0" y="11"/>
                    </a:moveTo>
                    <a:cubicBezTo>
                      <a:pt x="0" y="11"/>
                      <a:pt x="14" y="4"/>
                      <a:pt x="19" y="4"/>
                    </a:cubicBezTo>
                    <a:cubicBezTo>
                      <a:pt x="22" y="4"/>
                      <a:pt x="25" y="5"/>
                      <a:pt x="27" y="6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53" y="0"/>
                      <a:pt x="59" y="3"/>
                      <a:pt x="60" y="9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7" y="0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</a:path>
                </a:pathLst>
              </a:custGeom>
              <a:solidFill>
                <a:srgbClr val="CEA5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116" name="Group 47">
              <a:extLst>
                <a:ext uri="{FF2B5EF4-FFF2-40B4-BE49-F238E27FC236}">
                  <a16:creationId xmlns:a16="http://schemas.microsoft.com/office/drawing/2014/main" id="{7440B59B-FBCE-0D4C-A652-84BE2786F962}"/>
                </a:ext>
              </a:extLst>
            </p:cNvPr>
            <p:cNvGrpSpPr/>
            <p:nvPr/>
          </p:nvGrpSpPr>
          <p:grpSpPr>
            <a:xfrm>
              <a:off x="5475714" y="5791993"/>
              <a:ext cx="552450" cy="192088"/>
              <a:chOff x="5513387" y="5783262"/>
              <a:chExt cx="552450" cy="192088"/>
            </a:xfrm>
          </p:grpSpPr>
          <p:sp>
            <p:nvSpPr>
              <p:cNvPr id="118" name="Freeform 3757">
                <a:extLst>
                  <a:ext uri="{FF2B5EF4-FFF2-40B4-BE49-F238E27FC236}">
                    <a16:creationId xmlns:a16="http://schemas.microsoft.com/office/drawing/2014/main" id="{EE34A84C-90A8-DC4C-8F9F-154C934B3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774" y="5783262"/>
                <a:ext cx="373063" cy="192088"/>
              </a:xfrm>
              <a:custGeom>
                <a:avLst/>
                <a:gdLst>
                  <a:gd name="T0" fmla="*/ 142 w 235"/>
                  <a:gd name="T1" fmla="*/ 61 h 121"/>
                  <a:gd name="T2" fmla="*/ 11 w 235"/>
                  <a:gd name="T3" fmla="*/ 34 h 121"/>
                  <a:gd name="T4" fmla="*/ 0 w 235"/>
                  <a:gd name="T5" fmla="*/ 90 h 121"/>
                  <a:gd name="T6" fmla="*/ 155 w 235"/>
                  <a:gd name="T7" fmla="*/ 121 h 121"/>
                  <a:gd name="T8" fmla="*/ 155 w 235"/>
                  <a:gd name="T9" fmla="*/ 121 h 121"/>
                  <a:gd name="T10" fmla="*/ 155 w 235"/>
                  <a:gd name="T11" fmla="*/ 121 h 121"/>
                  <a:gd name="T12" fmla="*/ 235 w 235"/>
                  <a:gd name="T13" fmla="*/ 63 h 121"/>
                  <a:gd name="T14" fmla="*/ 224 w 235"/>
                  <a:gd name="T15" fmla="*/ 0 h 121"/>
                  <a:gd name="T16" fmla="*/ 142 w 235"/>
                  <a:gd name="T17" fmla="*/ 61 h 121"/>
                  <a:gd name="T18" fmla="*/ 142 w 235"/>
                  <a:gd name="T19" fmla="*/ 61 h 121"/>
                  <a:gd name="T20" fmla="*/ 142 w 235"/>
                  <a:gd name="T21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5" h="121">
                    <a:moveTo>
                      <a:pt x="142" y="61"/>
                    </a:moveTo>
                    <a:lnTo>
                      <a:pt x="11" y="34"/>
                    </a:lnTo>
                    <a:lnTo>
                      <a:pt x="0" y="90"/>
                    </a:lnTo>
                    <a:lnTo>
                      <a:pt x="155" y="121"/>
                    </a:lnTo>
                    <a:lnTo>
                      <a:pt x="155" y="121"/>
                    </a:lnTo>
                    <a:lnTo>
                      <a:pt x="155" y="121"/>
                    </a:lnTo>
                    <a:lnTo>
                      <a:pt x="235" y="63"/>
                    </a:lnTo>
                    <a:lnTo>
                      <a:pt x="224" y="0"/>
                    </a:lnTo>
                    <a:lnTo>
                      <a:pt x="142" y="61"/>
                    </a:lnTo>
                    <a:lnTo>
                      <a:pt x="142" y="61"/>
                    </a:lnTo>
                    <a:lnTo>
                      <a:pt x="142" y="61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" name="Freeform 3761">
                <a:extLst>
                  <a:ext uri="{FF2B5EF4-FFF2-40B4-BE49-F238E27FC236}">
                    <a16:creationId xmlns:a16="http://schemas.microsoft.com/office/drawing/2014/main" id="{899F03F1-C384-AD47-A65E-97599A7EC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7" y="5829299"/>
                <a:ext cx="185738" cy="82550"/>
              </a:xfrm>
              <a:custGeom>
                <a:avLst/>
                <a:gdLst>
                  <a:gd name="T0" fmla="*/ 90 w 90"/>
                  <a:gd name="T1" fmla="*/ 11 h 40"/>
                  <a:gd name="T2" fmla="*/ 71 w 90"/>
                  <a:gd name="T3" fmla="*/ 4 h 40"/>
                  <a:gd name="T4" fmla="*/ 63 w 90"/>
                  <a:gd name="T5" fmla="*/ 6 h 40"/>
                  <a:gd name="T6" fmla="*/ 43 w 90"/>
                  <a:gd name="T7" fmla="*/ 1 h 40"/>
                  <a:gd name="T8" fmla="*/ 30 w 90"/>
                  <a:gd name="T9" fmla="*/ 9 h 40"/>
                  <a:gd name="T10" fmla="*/ 30 w 90"/>
                  <a:gd name="T11" fmla="*/ 10 h 40"/>
                  <a:gd name="T12" fmla="*/ 40 w 90"/>
                  <a:gd name="T13" fmla="*/ 12 h 40"/>
                  <a:gd name="T14" fmla="*/ 51 w 90"/>
                  <a:gd name="T15" fmla="*/ 14 h 40"/>
                  <a:gd name="T16" fmla="*/ 37 w 90"/>
                  <a:gd name="T17" fmla="*/ 20 h 40"/>
                  <a:gd name="T18" fmla="*/ 13 w 90"/>
                  <a:gd name="T19" fmla="*/ 3 h 40"/>
                  <a:gd name="T20" fmla="*/ 0 w 90"/>
                  <a:gd name="T21" fmla="*/ 5 h 40"/>
                  <a:gd name="T22" fmla="*/ 0 w 90"/>
                  <a:gd name="T23" fmla="*/ 5 h 40"/>
                  <a:gd name="T24" fmla="*/ 7 w 90"/>
                  <a:gd name="T25" fmla="*/ 11 h 40"/>
                  <a:gd name="T26" fmla="*/ 15 w 90"/>
                  <a:gd name="T27" fmla="*/ 16 h 40"/>
                  <a:gd name="T28" fmla="*/ 47 w 90"/>
                  <a:gd name="T29" fmla="*/ 40 h 40"/>
                  <a:gd name="T30" fmla="*/ 47 w 90"/>
                  <a:gd name="T31" fmla="*/ 40 h 40"/>
                  <a:gd name="T32" fmla="*/ 47 w 90"/>
                  <a:gd name="T33" fmla="*/ 40 h 40"/>
                  <a:gd name="T34" fmla="*/ 52 w 90"/>
                  <a:gd name="T35" fmla="*/ 39 h 40"/>
                  <a:gd name="T36" fmla="*/ 60 w 90"/>
                  <a:gd name="T37" fmla="*/ 38 h 40"/>
                  <a:gd name="T38" fmla="*/ 60 w 90"/>
                  <a:gd name="T39" fmla="*/ 38 h 40"/>
                  <a:gd name="T40" fmla="*/ 76 w 90"/>
                  <a:gd name="T41" fmla="*/ 35 h 40"/>
                  <a:gd name="T42" fmla="*/ 85 w 90"/>
                  <a:gd name="T43" fmla="*/ 37 h 40"/>
                  <a:gd name="T44" fmla="*/ 90 w 90"/>
                  <a:gd name="T45" fmla="*/ 11 h 40"/>
                  <a:gd name="T46" fmla="*/ 90 w 90"/>
                  <a:gd name="T47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0" h="40">
                    <a:moveTo>
                      <a:pt x="90" y="11"/>
                    </a:moveTo>
                    <a:cubicBezTo>
                      <a:pt x="90" y="11"/>
                      <a:pt x="76" y="4"/>
                      <a:pt x="71" y="4"/>
                    </a:cubicBezTo>
                    <a:cubicBezTo>
                      <a:pt x="68" y="4"/>
                      <a:pt x="65" y="5"/>
                      <a:pt x="63" y="6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37" y="0"/>
                      <a:pt x="31" y="3"/>
                      <a:pt x="30" y="9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9" y="0"/>
                      <a:pt x="3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90" y="11"/>
                      <a:pt x="90" y="11"/>
                      <a:pt x="90" y="11"/>
                    </a:cubicBezTo>
                    <a:close/>
                  </a:path>
                </a:pathLst>
              </a:custGeom>
              <a:solidFill>
                <a:srgbClr val="CEA5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88105">
                  <a:defRPr/>
                </a:pPr>
                <a:endParaRPr lang="en-US" sz="2200" kern="0">
                  <a:solidFill>
                    <a:srgbClr val="505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030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316">
            <a:extLst>
              <a:ext uri="{FF2B5EF4-FFF2-40B4-BE49-F238E27FC236}">
                <a16:creationId xmlns:a16="http://schemas.microsoft.com/office/drawing/2014/main" id="{F1A85EC1-E90D-3D48-8A36-CB9616A6F052}"/>
              </a:ext>
            </a:extLst>
          </p:cNvPr>
          <p:cNvSpPr/>
          <p:nvPr/>
        </p:nvSpPr>
        <p:spPr>
          <a:xfrm>
            <a:off x="-21945" y="5389384"/>
            <a:ext cx="12213946" cy="1468615"/>
          </a:xfrm>
          <a:prstGeom prst="rect">
            <a:avLst/>
          </a:prstGeom>
          <a:solidFill>
            <a:srgbClr val="533E7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TextBox 105">
            <a:extLst>
              <a:ext uri="{FF2B5EF4-FFF2-40B4-BE49-F238E27FC236}">
                <a16:creationId xmlns:a16="http://schemas.microsoft.com/office/drawing/2014/main" id="{AC2449AB-552F-014E-B1D3-8EF62706D4AA}"/>
              </a:ext>
            </a:extLst>
          </p:cNvPr>
          <p:cNvSpPr txBox="1"/>
          <p:nvPr/>
        </p:nvSpPr>
        <p:spPr>
          <a:xfrm>
            <a:off x="2763753" y="4139986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1C7C50F-5C24-6A48-A92F-26A80A2F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991"/>
            <a:ext cx="9055100" cy="4965700"/>
          </a:xfrm>
          <a:prstGeom prst="rect">
            <a:avLst/>
          </a:prstGeom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365B2A1C-42F9-8246-B51F-E36555C868F7}"/>
              </a:ext>
            </a:extLst>
          </p:cNvPr>
          <p:cNvSpPr txBox="1">
            <a:spLocks/>
          </p:cNvSpPr>
          <p:nvPr/>
        </p:nvSpPr>
        <p:spPr>
          <a:xfrm>
            <a:off x="-13648" y="183137"/>
            <a:ext cx="12059874" cy="10477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Bef>
                <a:spcPts val="0"/>
              </a:spcBef>
              <a:buClr>
                <a:srgbClr val="533E7F"/>
              </a:buClr>
              <a:buSzPts val="8000"/>
            </a:pPr>
            <a:r>
              <a:rPr lang="pt-BR" sz="4000" dirty="0">
                <a:solidFill>
                  <a:srgbClr val="533E7F"/>
                </a:solidFill>
                <a:latin typeface="Proxima Nova Th" panose="02000506030000020004" pitchFamily="2" charset="0"/>
                <a:sym typeface="Proxima Nova"/>
              </a:rPr>
              <a:t>NUEVO PROCESO INTEGRACIÓN/DELIVERY </a:t>
            </a: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B670A9D8-4CBB-7D4C-9BE8-4601F80B26B2}"/>
              </a:ext>
            </a:extLst>
          </p:cNvPr>
          <p:cNvSpPr txBox="1">
            <a:spLocks/>
          </p:cNvSpPr>
          <p:nvPr/>
        </p:nvSpPr>
        <p:spPr>
          <a:xfrm>
            <a:off x="7094960" y="1157991"/>
            <a:ext cx="5097040" cy="2039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533E7F"/>
              </a:buClr>
              <a:buSzPct val="150000"/>
            </a:pPr>
            <a:r>
              <a:rPr lang="pt-BR" sz="1600" dirty="0">
                <a:solidFill>
                  <a:srgbClr val="533E7F"/>
                </a:solidFill>
                <a:latin typeface="Proxima Nova Rg"/>
              </a:rPr>
              <a:t>Desarrolladores y Operadores se encuentran integrados en el processo de paso a QA y producción.</a:t>
            </a:r>
          </a:p>
          <a:p>
            <a:pPr>
              <a:lnSpc>
                <a:spcPct val="150000"/>
              </a:lnSpc>
              <a:buClr>
                <a:srgbClr val="533E7F"/>
              </a:buClr>
              <a:buSzPct val="150000"/>
            </a:pPr>
            <a:r>
              <a:rPr lang="pt-BR" sz="1600" dirty="0">
                <a:solidFill>
                  <a:srgbClr val="533E7F"/>
                </a:solidFill>
                <a:latin typeface="Proxima Nova Rg"/>
              </a:rPr>
              <a:t>Procesos de construcción, pruebas y publicación automatizados.</a:t>
            </a:r>
          </a:p>
        </p:txBody>
      </p:sp>
    </p:spTree>
    <p:extLst>
      <p:ext uri="{BB962C8B-B14F-4D97-AF65-F5344CB8AC3E}">
        <p14:creationId xmlns:p14="http://schemas.microsoft.com/office/powerpoint/2010/main" val="3728664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472C4">
            <a:lumMod val="75000"/>
          </a:srgbClr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ctr">
          <a:defRPr sz="1765" kern="0" dirty="0">
            <a:solidFill>
              <a:prstClr val="white"/>
            </a:solidFill>
            <a:latin typeface="Calibri" panose="020F0502020204030204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4257fc9e-8e08-4e04-89e9-cbd73d5c8c4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B27419892FC84E90CA01455B2875C6" ma:contentTypeVersion="13" ma:contentTypeDescription="Create a new document." ma:contentTypeScope="" ma:versionID="4bc773b6ec1a7bbab1f2a285ae070471">
  <xsd:schema xmlns:xsd="http://www.w3.org/2001/XMLSchema" xmlns:xs="http://www.w3.org/2001/XMLSchema" xmlns:p="http://schemas.microsoft.com/office/2006/metadata/properties" xmlns:ns2="4257fc9e-8e08-4e04-89e9-cbd73d5c8c49" xmlns:ns3="a5eb24fa-9d0d-4091-945d-5f8786688ee8" targetNamespace="http://schemas.microsoft.com/office/2006/metadata/properties" ma:root="true" ma:fieldsID="20cb8b83cce5c9e7d0a19fa445aa2595" ns2:_="" ns3:_="">
    <xsd:import namespace="4257fc9e-8e08-4e04-89e9-cbd73d5c8c49"/>
    <xsd:import namespace="a5eb24fa-9d0d-4091-945d-5f8786688e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MediaServiceLocation" minOccurs="0"/>
                <xsd:element ref="ns2:_Flow_SignoffStatu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7fc9e-8e08-4e04-89e9-cbd73d5c8c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eb24fa-9d0d-4091-945d-5f8786688ee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BD721-AA31-42A4-8C58-4E9B0616E2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E6D087-9704-40EE-AF39-704B586C0EDA}">
  <ds:schemaRefs>
    <ds:schemaRef ds:uri="a5eb24fa-9d0d-4091-945d-5f8786688ee8"/>
    <ds:schemaRef ds:uri="http://purl.org/dc/dcmitype/"/>
    <ds:schemaRef ds:uri="http://www.w3.org/XML/1998/namespace"/>
    <ds:schemaRef ds:uri="4257fc9e-8e08-4e04-89e9-cbd73d5c8c49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B9866C1-1FA7-4278-BB20-2DBE825358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57fc9e-8e08-4e04-89e9-cbd73d5c8c49"/>
    <ds:schemaRef ds:uri="a5eb24fa-9d0d-4091-945d-5f8786688e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9332</TotalTime>
  <Words>2338</Words>
  <Application>Microsoft Macintosh PowerPoint</Application>
  <PresentationFormat>Widescreen</PresentationFormat>
  <Paragraphs>352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Helvetica Neue</vt:lpstr>
      <vt:lpstr>Proxima Nova</vt:lpstr>
      <vt:lpstr>Proxima Nova Rg</vt:lpstr>
      <vt:lpstr>Proxima Nova Th</vt:lpstr>
      <vt:lpstr>Segoe UI</vt:lpstr>
      <vt:lpstr>Segoe UI Light</vt:lpstr>
      <vt:lpstr>Office Theme</vt:lpstr>
      <vt:lpstr>PowerPoint Presentation</vt:lpstr>
      <vt:lpstr>Onboarding DevOps Superapp Itaú</vt:lpstr>
      <vt:lpstr>AGENDA</vt:lpstr>
      <vt:lpstr>PowerPoint Presentation</vt:lpstr>
      <vt:lpstr>PowerPoint Presentation</vt:lpstr>
      <vt:lpstr>Cultura DevOps</vt:lpstr>
      <vt:lpstr>DevOps Team</vt:lpstr>
      <vt:lpstr>LOGROS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HERRAMIENTAS UTILIZADAS ACTUALMENTE PARA CI/CD SUPERAPP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PRUEBAS AUTOMATIZADAS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Orellana Salazar, S.</dc:creator>
  <cp:lastModifiedBy>Microsoft Office User</cp:lastModifiedBy>
  <cp:revision>20</cp:revision>
  <dcterms:created xsi:type="dcterms:W3CDTF">2019-11-04T14:18:03Z</dcterms:created>
  <dcterms:modified xsi:type="dcterms:W3CDTF">2020-03-23T18:27:35Z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0x010100D0B27419892FC84E90CA01455B2875C6</vt:lpwstr>
  </property>
</Properties>
</file>